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23"/>
  </p:notesMasterIdLst>
  <p:sldIdLst>
    <p:sldId id="5078" r:id="rId3"/>
    <p:sldId id="287" r:id="rId4"/>
    <p:sldId id="5049" r:id="rId5"/>
    <p:sldId id="5059" r:id="rId6"/>
    <p:sldId id="5081" r:id="rId7"/>
    <p:sldId id="5047" r:id="rId8"/>
    <p:sldId id="5089" r:id="rId9"/>
    <p:sldId id="5090" r:id="rId10"/>
    <p:sldId id="5079" r:id="rId11"/>
    <p:sldId id="5053" r:id="rId12"/>
    <p:sldId id="5085" r:id="rId13"/>
    <p:sldId id="5091" r:id="rId14"/>
    <p:sldId id="5092" r:id="rId15"/>
    <p:sldId id="5095" r:id="rId16"/>
    <p:sldId id="5098" r:id="rId17"/>
    <p:sldId id="5097" r:id="rId18"/>
    <p:sldId id="5096" r:id="rId19"/>
    <p:sldId id="5093" r:id="rId20"/>
    <p:sldId id="2071" r:id="rId21"/>
    <p:sldId id="509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044F5-D4BD-4395-A233-959572083C10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0FA19-3C5A-4AF8-A32A-3C1B5E5E87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217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FBB4A1-0A26-4061-AA12-10E4558741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267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701D0-C1FC-D6DF-6B6A-6E3128C78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7373B3-0DD9-0869-3803-6DD7E87F0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8913D-5B77-1B64-7FF0-CACA3644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5F9B-62E7-4928-9937-46366A7248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CE4FC-55B8-181E-AFF4-B97FE0912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FC638-707A-9C59-1B95-715090906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C591-9ABE-45F6-9804-E844D753F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206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88D1-7060-A7F1-54F3-55AF011B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4ADCC5-B39A-2F22-2164-A29F18202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484AC-24E1-CE4A-77A0-A0E4ACCD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5F9B-62E7-4928-9937-46366A7248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B78ED-ACA4-3762-961E-9A56FEC8F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97B75-B637-8765-BF0D-CAEA02A4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C591-9ABE-45F6-9804-E844D753F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053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F2CBC2-DC4A-46FD-1C96-00F88CEC24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0C6759-BAC6-A4FE-E827-9AACFE8E0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3BEB0-96D8-186A-E1A7-7810413B7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5F9B-62E7-4928-9937-46366A7248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1D14D-8ECC-43BA-209E-C024B6335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419AF-01D7-98D8-D305-739B24FA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C591-9ABE-45F6-9804-E844D753F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45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- Hospitalit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6036D89D-0BD8-374F-9E58-5C614D2DB0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AA5BCD-6612-1F47-97C1-4A2D17AAD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4" y="558307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8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(Name) </a:t>
            </a:r>
            <a:r>
              <a:rPr lang="mr-IN" dirty="0"/>
              <a:t>–</a:t>
            </a:r>
            <a:r>
              <a:rPr lang="en-US" dirty="0"/>
              <a:t> 18pt Verdana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E024D6E-6816-E246-85CB-D5B110CC5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163" y="592750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6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(Title) </a:t>
            </a:r>
            <a:r>
              <a:rPr lang="mr-IN" dirty="0"/>
              <a:t>–</a:t>
            </a:r>
            <a:r>
              <a:rPr lang="en-US" dirty="0"/>
              <a:t> 16pt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8FDCB41-0163-684E-A06A-896E9EC61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95" y="6259741"/>
            <a:ext cx="8464327" cy="36028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4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(Day – Month - Year) </a:t>
            </a:r>
            <a:r>
              <a:rPr lang="mr-IN" dirty="0"/>
              <a:t>–</a:t>
            </a:r>
            <a:r>
              <a:rPr lang="en-US" dirty="0"/>
              <a:t> 14pt Verdana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35E2EF-B0F1-6241-A52A-A3E269B39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2" y="4920234"/>
            <a:ext cx="9758688" cy="662838"/>
          </a:xfrm>
          <a:prstGeom prst="rect">
            <a:avLst/>
          </a:prstGeom>
        </p:spPr>
        <p:txBody>
          <a:bodyPr/>
          <a:lstStyle>
            <a:lvl1pPr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40pt Rockwell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023CE-6151-4179-9A6A-CF949F3DA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27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Headline, subhead, body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3E5147-A2E2-4E63-A18D-991957E6B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750DC25-D19D-4001-B2F7-7217D4EF2D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0" y="948268"/>
            <a:ext cx="11352107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tx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No Bullet – 20pt Verdana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5068294-7E12-4D4B-AD6A-8CDF6224494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6400" y="1409252"/>
            <a:ext cx="11352107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  <a:p>
            <a:pPr lvl="2"/>
            <a:r>
              <a:rPr lang="en-US" dirty="0"/>
              <a:t>Third level – 16pt Verdana</a:t>
            </a:r>
          </a:p>
          <a:p>
            <a:pPr lvl="3"/>
            <a:r>
              <a:rPr lang="en-US" dirty="0"/>
              <a:t>Fourth level – 14pt Verdana</a:t>
            </a:r>
          </a:p>
          <a:p>
            <a:pPr lvl="4"/>
            <a:r>
              <a:rPr lang="en-US" dirty="0"/>
              <a:t>Fifth level – 12pt Verdana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901CA-20E4-634B-97CA-1D79A8C1BF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333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Technology - Headline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CDBD51-5F0D-8B46-86E1-C95E145A1C0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3AB80820-D0A3-AD43-8168-4AC28BB9FC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0BC726F1-FA73-8A42-A352-0BF17DABFB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2159C5-BE8F-4890-A341-C0176A1B7D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4FF5E1-B562-4CFF-BE02-D2CBC89EB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Headline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</p:spTree>
    <p:extLst>
      <p:ext uri="{BB962C8B-B14F-4D97-AF65-F5344CB8AC3E}">
        <p14:creationId xmlns:p14="http://schemas.microsoft.com/office/powerpoint/2010/main" val="1368336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- Client - Personalized - 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D74636-02C7-4142-B2AB-8272EE9EEA96}"/>
              </a:ext>
            </a:extLst>
          </p:cNvPr>
          <p:cNvSpPr/>
          <p:nvPr userDrawn="1"/>
        </p:nvSpPr>
        <p:spPr>
          <a:xfrm>
            <a:off x="0" y="5190067"/>
            <a:ext cx="12191999" cy="1667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FBF64AF-FE9A-4105-9A72-1949A974EF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73286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48923E-5891-4C90-B9CC-0B9F656E5B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30" y="5285703"/>
            <a:ext cx="9719733" cy="660400"/>
          </a:xfrm>
          <a:prstGeom prst="rect">
            <a:avLst/>
          </a:prstGeom>
        </p:spPr>
        <p:txBody>
          <a:bodyPr anchor="b"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Headline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186B82D-97B7-482C-8362-C37554432A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930" y="5946103"/>
            <a:ext cx="9719733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No Bullet – </a:t>
            </a:r>
            <a:r>
              <a:rPr lang="en-US" err="1"/>
              <a:t>20pt</a:t>
            </a:r>
            <a:r>
              <a:rPr lang="en-US"/>
              <a:t> Verdana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1B319E-E0B1-4208-832C-2C22A77353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94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Headline, subhead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A2AC6D-D21C-42AA-8F70-46A80B7222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9922462-A4B5-47E2-8AAB-5BCCFE3C0C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0" y="948268"/>
            <a:ext cx="11352107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tx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No Bullet – 20pt Verdana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FD064-F99A-414C-BE38-09E4BE8604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446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Headline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5D55AE-8933-D346-B036-6348B3FB1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1BD26-AE60-AA45-9A29-803E6A9F1F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594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Headline, subhead,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3E5147-A2E2-4E63-A18D-991957E6B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750DC25-D19D-4001-B2F7-7217D4EF2D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0" y="948268"/>
            <a:ext cx="11352107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tx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No Bullet – 20pt Verdana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5068294-7E12-4D4B-AD6A-8CDF6224494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6400" y="1409252"/>
            <a:ext cx="11352107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  <a:p>
            <a:pPr lvl="2"/>
            <a:r>
              <a:rPr lang="en-US" dirty="0"/>
              <a:t>Third level – 16pt Verdana</a:t>
            </a:r>
          </a:p>
          <a:p>
            <a:pPr lvl="3"/>
            <a:r>
              <a:rPr lang="en-US" dirty="0"/>
              <a:t>Fourth level – 14pt Verdana</a:t>
            </a:r>
          </a:p>
          <a:p>
            <a:pPr lvl="4"/>
            <a:r>
              <a:rPr lang="en-US" dirty="0"/>
              <a:t>Fifth level – 12pt Verdana</a:t>
            </a:r>
          </a:p>
        </p:txBody>
      </p:sp>
    </p:spTree>
    <p:extLst>
      <p:ext uri="{BB962C8B-B14F-4D97-AF65-F5344CB8AC3E}">
        <p14:creationId xmlns:p14="http://schemas.microsoft.com/office/powerpoint/2010/main" val="21063261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95923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16F80-5AF9-816C-6A5D-24165ECCF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CFF14-F44F-6BEE-C1BF-CE0055162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46CF5-7EB9-9BA8-98DC-160773FF4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5F9B-62E7-4928-9937-46366A7248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CD921-2813-722C-9676-64043BC0F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FB15F-5C57-04EE-8CD7-CE5D49A4C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C591-9ABE-45F6-9804-E844D753F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254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 - Headline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CDBD51-5F0D-8B46-86E1-C95E145A1C0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3AB80820-D0A3-AD43-8168-4AC28BB9FC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0BC726F1-FA73-8A42-A352-0BF17DABFB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2159C5-BE8F-4890-A341-C0176A1B7D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4FF5E1-B562-4CFF-BE02-D2CBC89EB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Headline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</p:spTree>
    <p:extLst>
      <p:ext uri="{BB962C8B-B14F-4D97-AF65-F5344CB8AC3E}">
        <p14:creationId xmlns:p14="http://schemas.microsoft.com/office/powerpoint/2010/main" val="2255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7BC8892-850D-3A4F-BA49-A9D06C9216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6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CB018F1E-7EE2-1543-951C-DD1C971A11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Picture 7" descr="Shape&#10;&#10;Description automatically generated">
              <a:extLst>
                <a:ext uri="{FF2B5EF4-FFF2-40B4-BE49-F238E27FC236}">
                  <a16:creationId xmlns:a16="http://schemas.microsoft.com/office/drawing/2014/main" id="{33E70380-B076-4143-9BC0-DD8C491D6E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2159C5-BE8F-4890-A341-C0176A1B7D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57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0EFDF1-FE2E-BC4E-BE9D-5448CF77182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705C7739-B22E-884F-AE7C-F0485F092B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Picture 5" descr="Shape&#10;&#10;Description automatically generated">
              <a:extLst>
                <a:ext uri="{FF2B5EF4-FFF2-40B4-BE49-F238E27FC236}">
                  <a16:creationId xmlns:a16="http://schemas.microsoft.com/office/drawing/2014/main" id="{8F161978-2B92-5641-A356-8774BBAD9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4674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ECAB6FBD-B556-9641-8ACE-A8CEB7E133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E8378-D115-4F06-BB9B-BA1CCB181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A930CF-2DB4-4E9B-B2D0-F7AD6F5043DF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A18C5D-8D73-4243-AB7E-6DE9DE9EF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7374D45-D596-4931-A7D9-E9615CB1BB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A0C0E81-DFB0-4C3E-835C-87942C6DD9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645289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ty, day, night sky&#10;&#10;Description automatically generated">
            <a:extLst>
              <a:ext uri="{FF2B5EF4-FFF2-40B4-BE49-F238E27FC236}">
                <a16:creationId xmlns:a16="http://schemas.microsoft.com/office/drawing/2014/main" id="{15F2B439-AB87-A44B-AAD2-92ACF1D84C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" y="0"/>
            <a:ext cx="1218798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F5B5D-924D-4FC4-AA48-FE15767E9F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C41CCC-8A20-4CB4-9298-29A4851D9186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2DB6134-91CD-460B-99AE-FD49373F1D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20F37D0-0F7F-440E-8EBD-5C18426ADB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C0F9CE1-D64F-49A6-A367-42D9C71749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860539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light, dark&#10;&#10;Description automatically generated">
            <a:extLst>
              <a:ext uri="{FF2B5EF4-FFF2-40B4-BE49-F238E27FC236}">
                <a16:creationId xmlns:a16="http://schemas.microsoft.com/office/drawing/2014/main" id="{09ECF7F8-1D66-9642-8FF0-D40BC7865B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FF4FB9-B881-4A32-A189-3FDC696D0E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FA3153-7855-494B-95F9-BC8685DE3A2D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565DE9-2E12-4E88-B7E2-0EF876D2E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8D25FCA6-C40D-4EBB-B672-5201556799B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586DBD5-54B4-4292-B267-E95AAE82EB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3593544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city, laser, night sky&#10;&#10;Description automatically generated">
            <a:extLst>
              <a:ext uri="{FF2B5EF4-FFF2-40B4-BE49-F238E27FC236}">
                <a16:creationId xmlns:a16="http://schemas.microsoft.com/office/drawing/2014/main" id="{A5F333A8-A74B-FB4F-90C9-1E201FE5C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F5B5D-924D-4FC4-AA48-FE15767E9F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C41CCC-8A20-4CB4-9298-29A4851D9186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2DB6134-91CD-460B-99AE-FD49373F1D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20F37D0-0F7F-440E-8EBD-5C18426ADB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C0F9CE1-D64F-49A6-A367-42D9C71749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2587756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boat, building, several&#10;&#10;Description automatically generated">
            <a:extLst>
              <a:ext uri="{FF2B5EF4-FFF2-40B4-BE49-F238E27FC236}">
                <a16:creationId xmlns:a16="http://schemas.microsoft.com/office/drawing/2014/main" id="{375B3A82-8126-BA45-9735-39FBC6070F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5DC07A-7F5C-41DF-9A00-15E00E0F8D21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D5824D-697A-FA4F-A31E-3EBB21B71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A1EA1-6FAE-1E4C-883F-4917A6E0AFE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8092390-69E2-BC49-BB30-76C95A5EE1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B1CF6-A94D-4933-88C2-57FF845089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37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16549009-9996-C648-B8AD-A06BAC329E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E8378-D115-4F06-BB9B-BA1CCB181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A930CF-2DB4-4E9B-B2D0-F7AD6F5043DF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A18C5D-8D73-4243-AB7E-6DE9DE9EF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7374D45-D596-4931-A7D9-E9615CB1BB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A0C0E81-DFB0-4C3E-835C-87942C6DD9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22779299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- Navy 6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4276C2-315B-674A-9C54-45CB15C4DFB6}"/>
              </a:ext>
            </a:extLst>
          </p:cNvPr>
          <p:cNvSpPr/>
          <p:nvPr userDrawn="1"/>
        </p:nvSpPr>
        <p:spPr>
          <a:xfrm>
            <a:off x="3578" y="1179099"/>
            <a:ext cx="12188422" cy="4509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1F7E3-0DD9-5840-B2CB-C3A2F7F954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79099"/>
            <a:ext cx="12188422" cy="4509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9F8B13-0B85-4187-AF31-117866AC0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89" y="178867"/>
            <a:ext cx="10241355" cy="51819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32pt Rockwell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DF2E0-781A-4C15-9D32-230E9B9CCED3}"/>
              </a:ext>
            </a:extLst>
          </p:cNvPr>
          <p:cNvSpPr/>
          <p:nvPr userDrawn="1"/>
        </p:nvSpPr>
        <p:spPr>
          <a:xfrm>
            <a:off x="0" y="1179099"/>
            <a:ext cx="6096000" cy="4499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EE92907-E614-4CC2-98F9-6C40B27EB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4047479"/>
            <a:ext cx="4827587" cy="1187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B49DE00-3FA1-4A05-A64D-060DBBDD82F8}"/>
              </a:ext>
            </a:extLst>
          </p:cNvPr>
          <p:cNvSpPr/>
          <p:nvPr userDrawn="1"/>
        </p:nvSpPr>
        <p:spPr>
          <a:xfrm>
            <a:off x="2116423" y="1674676"/>
            <a:ext cx="2075661" cy="20756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F28997-F8CF-DB4E-91F9-EADD6EBC4F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73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E60D-DDC9-2CE0-0DD3-D7AC8145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B27F3-C16B-8BDF-F593-1FE9AE4F3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D2A5B-1992-C439-D9D7-65448A52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5F9B-62E7-4928-9937-46366A7248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841DB-372B-7147-9D25-FF3CEF0AC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A1E64-646E-1FCE-0440-D8628004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C591-9ABE-45F6-9804-E844D753F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7600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- IDeaS Blue 3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EDC367E-34D5-F645-B4BA-D98F12B06788}"/>
              </a:ext>
            </a:extLst>
          </p:cNvPr>
          <p:cNvGrpSpPr/>
          <p:nvPr userDrawn="1"/>
        </p:nvGrpSpPr>
        <p:grpSpPr>
          <a:xfrm>
            <a:off x="6096000" y="1179100"/>
            <a:ext cx="6096000" cy="4499802"/>
            <a:chOff x="6096000" y="1179099"/>
            <a:chExt cx="6096000" cy="450952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C26B0A-7EB4-9D47-9875-A75EDB161AC0}"/>
                </a:ext>
              </a:extLst>
            </p:cNvPr>
            <p:cNvSpPr/>
            <p:nvPr userDrawn="1"/>
          </p:nvSpPr>
          <p:spPr>
            <a:xfrm>
              <a:off x="6096000" y="1179099"/>
              <a:ext cx="6096000" cy="450952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02FB7B-629D-0D4D-A0AF-6D7EAEBE84A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lum bright="70000" contrast="-70000"/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1179100"/>
              <a:ext cx="6092422" cy="4499802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B9F8B13-0B85-4187-AF31-117866AC0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89" y="178867"/>
            <a:ext cx="10241355" cy="51819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32pt Rockwell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253F45-E80C-4EB3-BAF8-859EE87540B0}"/>
              </a:ext>
            </a:extLst>
          </p:cNvPr>
          <p:cNvSpPr/>
          <p:nvPr userDrawn="1"/>
        </p:nvSpPr>
        <p:spPr>
          <a:xfrm>
            <a:off x="0" y="1179099"/>
            <a:ext cx="6096000" cy="44998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B60E2EF-9A27-47AB-8430-C62EE3E665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4047479"/>
            <a:ext cx="4827587" cy="1187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4E9923-4AC6-488A-BA98-41A83EE8DC46}"/>
              </a:ext>
            </a:extLst>
          </p:cNvPr>
          <p:cNvSpPr/>
          <p:nvPr userDrawn="1"/>
        </p:nvSpPr>
        <p:spPr>
          <a:xfrm>
            <a:off x="2116423" y="1674676"/>
            <a:ext cx="2075661" cy="20756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352AF-A7C7-8F41-A5E9-46B4D9CCF6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003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- Bright Blu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C26B0A-7EB4-9D47-9875-A75EDB161AC0}"/>
              </a:ext>
            </a:extLst>
          </p:cNvPr>
          <p:cNvSpPr/>
          <p:nvPr userDrawn="1"/>
        </p:nvSpPr>
        <p:spPr>
          <a:xfrm>
            <a:off x="3578" y="1179099"/>
            <a:ext cx="12188422" cy="4509521"/>
          </a:xfrm>
          <a:prstGeom prst="rect">
            <a:avLst/>
          </a:prstGeom>
          <a:solidFill>
            <a:srgbClr val="102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809604-F1E7-704A-84D4-00769D451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79099"/>
            <a:ext cx="12188422" cy="4509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9F8B13-0B85-4187-AF31-117866AC0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89" y="178867"/>
            <a:ext cx="10241355" cy="51819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32pt Rockwell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00054-CD1B-4648-AF37-2893CA6C8C53}"/>
              </a:ext>
            </a:extLst>
          </p:cNvPr>
          <p:cNvSpPr/>
          <p:nvPr userDrawn="1"/>
        </p:nvSpPr>
        <p:spPr>
          <a:xfrm>
            <a:off x="0" y="1179099"/>
            <a:ext cx="6096000" cy="4499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9936421-B2C9-423E-947B-A25538BD2F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4047479"/>
            <a:ext cx="4827587" cy="1187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C48B49-7E39-4F9F-9639-E5CCA19E0893}"/>
              </a:ext>
            </a:extLst>
          </p:cNvPr>
          <p:cNvSpPr/>
          <p:nvPr userDrawn="1"/>
        </p:nvSpPr>
        <p:spPr>
          <a:xfrm>
            <a:off x="2116423" y="1674676"/>
            <a:ext cx="2075661" cy="20756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CEC7F-C153-AE4E-9850-0CC3E3744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675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Math Web - IDeaS Blue 3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EB92AD-7C38-B64E-910C-0750C1AFA8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54E0AB-7004-B84E-92DB-78AD25689D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F1384-EE95-4A49-96B2-D667653212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392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Math Web - Navy 6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9B2C5C-DC90-8D48-9851-6E9509210C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2D3B0-BE1F-604D-85F0-22A257ECB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6F665-B107-C24D-B362-4D14438AEC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87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Math Web - Bright Blu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4BE17B-690A-9446-B8B0-24A43BA786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E9C35-FD9C-C946-8DC8-BB288AF863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7CCBC-4658-AD43-AB56-00954C6B26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379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 - 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7777BF7-DB87-9543-90F9-9E84D686290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6" name="Picture 15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C12E58C7-A04A-764E-A470-9CC990B4F6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7" name="Picture 16" descr="Shape&#10;&#10;Description automatically generated">
              <a:extLst>
                <a:ext uri="{FF2B5EF4-FFF2-40B4-BE49-F238E27FC236}">
                  <a16:creationId xmlns:a16="http://schemas.microsoft.com/office/drawing/2014/main" id="{215E6CD6-3D49-824E-ADAD-2B5EFA1379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2159C5-BE8F-4890-A341-C0176A1B7D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4FF5E1-B562-4CFF-BE02-D2CBC89EB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Headline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74007893-92CA-4A17-84ED-87A620AA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4179" y="3967163"/>
            <a:ext cx="3192462" cy="5207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>
            <a:lvl1pPr marL="0" indent="0">
              <a:buNone/>
              <a:defRPr lang="en-US" sz="2000" smtClean="0">
                <a:solidFill>
                  <a:schemeClr val="bg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>
                <a:solidFill>
                  <a:schemeClr val="tx1"/>
                </a:solidFill>
              </a:defRPr>
            </a:lvl5pPr>
          </a:lstStyle>
          <a:p>
            <a:pPr marL="0" lvl="0" algn="ctr" defTabSz="914377"/>
            <a:r>
              <a:rPr lang="en-US" dirty="0"/>
              <a:t>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CA12E57C-9648-476C-883A-20D2FDD840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591" y="4548188"/>
            <a:ext cx="3192463" cy="771905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>
            <a:lvl1pPr marL="0" indent="0">
              <a:buNone/>
              <a:defRPr lang="en-US" sz="1600" smtClean="0">
                <a:solidFill>
                  <a:schemeClr val="lt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lt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lt1"/>
                </a:solidFill>
              </a:defRPr>
            </a:lvl4pPr>
            <a:lvl5pPr marL="1600200" indent="0">
              <a:buNone/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>
              <a:spcAft>
                <a:spcPts val="600"/>
              </a:spcAft>
            </a:pPr>
            <a:r>
              <a:rPr lang="en-US" dirty="0"/>
              <a:t>Title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3D9CB943-C1D1-42C2-BD7D-FEE2544FBF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54374" y="3967163"/>
            <a:ext cx="3192462" cy="5207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>
            <a:lvl1pPr marL="0" indent="0">
              <a:buNone/>
              <a:defRPr lang="en-US" sz="2000" smtClean="0">
                <a:solidFill>
                  <a:schemeClr val="bg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>
                <a:solidFill>
                  <a:schemeClr val="tx1"/>
                </a:solidFill>
              </a:defRPr>
            </a:lvl5pPr>
          </a:lstStyle>
          <a:p>
            <a:pPr marL="0" lvl="0" algn="ctr" defTabSz="914377"/>
            <a:r>
              <a:rPr lang="en-US" dirty="0"/>
              <a:t>Name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C44BCC3-CA4E-4177-9184-E010A30F3C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54374" y="4548188"/>
            <a:ext cx="3192463" cy="771905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>
            <a:lvl1pPr marL="0" indent="0">
              <a:buNone/>
              <a:defRPr lang="en-US" sz="1600" smtClean="0">
                <a:solidFill>
                  <a:schemeClr val="lt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lt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lt1"/>
                </a:solidFill>
              </a:defRPr>
            </a:lvl4pPr>
            <a:lvl5pPr marL="1600200" indent="0">
              <a:buNone/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>
              <a:spcAft>
                <a:spcPts val="600"/>
              </a:spcAft>
            </a:pPr>
            <a:r>
              <a:rPr lang="en-US" dirty="0"/>
              <a:t>Title</a:t>
            </a:r>
          </a:p>
        </p:txBody>
      </p:sp>
      <p:sp>
        <p:nvSpPr>
          <p:cNvPr id="33" name="Text Placeholder 24">
            <a:extLst>
              <a:ext uri="{FF2B5EF4-FFF2-40B4-BE49-F238E27FC236}">
                <a16:creationId xmlns:a16="http://schemas.microsoft.com/office/drawing/2014/main" id="{1AB51166-5CB1-4366-B89A-AD9788D507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44569" y="3967163"/>
            <a:ext cx="3192462" cy="5207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>
            <a:lvl1pPr marL="0" indent="0">
              <a:buNone/>
              <a:defRPr lang="en-US" sz="2000" smtClean="0">
                <a:solidFill>
                  <a:schemeClr val="bg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>
                <a:solidFill>
                  <a:schemeClr val="tx1"/>
                </a:solidFill>
              </a:defRPr>
            </a:lvl5pPr>
          </a:lstStyle>
          <a:p>
            <a:pPr marL="0" lvl="0" algn="ctr" defTabSz="914377"/>
            <a:r>
              <a:rPr lang="en-US" dirty="0"/>
              <a:t>Name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F719FB00-6FF9-4375-8682-B34FEE0756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4569" y="4548188"/>
            <a:ext cx="3192463" cy="771905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>
            <a:lvl1pPr marL="0" indent="0">
              <a:buNone/>
              <a:defRPr lang="en-US" sz="1600" smtClean="0">
                <a:solidFill>
                  <a:schemeClr val="lt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lt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lt1"/>
                </a:solidFill>
              </a:defRPr>
            </a:lvl4pPr>
            <a:lvl5pPr marL="1600200" indent="0">
              <a:buNone/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>
              <a:spcAft>
                <a:spcPts val="600"/>
              </a:spcAft>
            </a:pPr>
            <a:r>
              <a:rPr lang="en-US" dirty="0"/>
              <a:t>Title</a:t>
            </a:r>
          </a:p>
        </p:txBody>
      </p: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DC5E04CB-681C-4421-9901-1303DC28C78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56368" y="1450787"/>
            <a:ext cx="2546350" cy="2329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0400650F-2CDE-44D2-A142-19AEF316616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77429" y="1450787"/>
            <a:ext cx="2546350" cy="2329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727B106E-5FF5-43A9-9CC1-F68B0A9B8E1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9282" y="1450787"/>
            <a:ext cx="2546350" cy="2329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5453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outdoor, blue&#10;&#10;Description automatically generated">
            <a:extLst>
              <a:ext uri="{FF2B5EF4-FFF2-40B4-BE49-F238E27FC236}">
                <a16:creationId xmlns:a16="http://schemas.microsoft.com/office/drawing/2014/main" id="{18183867-A479-9543-B21B-315730DF1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86"/>
          <a:stretch/>
        </p:blipFill>
        <p:spPr>
          <a:xfrm>
            <a:off x="0" y="0"/>
            <a:ext cx="3891065" cy="6858000"/>
          </a:xfrm>
          <a:prstGeom prst="rect">
            <a:avLst/>
          </a:prstGeom>
        </p:spPr>
      </p:pic>
      <p:pic>
        <p:nvPicPr>
          <p:cNvPr id="29" name="Picture 28" descr="Shape&#10;&#10;Description automatically generated">
            <a:extLst>
              <a:ext uri="{FF2B5EF4-FFF2-40B4-BE49-F238E27FC236}">
                <a16:creationId xmlns:a16="http://schemas.microsoft.com/office/drawing/2014/main" id="{4107C926-4242-C24C-B90B-53B5D9AE39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86"/>
          <a:stretch/>
        </p:blipFill>
        <p:spPr>
          <a:xfrm>
            <a:off x="0" y="0"/>
            <a:ext cx="3891065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E6FA265-C2C1-4F1D-956B-BF968C77C6E4}"/>
              </a:ext>
            </a:extLst>
          </p:cNvPr>
          <p:cNvGrpSpPr/>
          <p:nvPr userDrawn="1"/>
        </p:nvGrpSpPr>
        <p:grpSpPr>
          <a:xfrm>
            <a:off x="4396387" y="1604742"/>
            <a:ext cx="7314110" cy="1784137"/>
            <a:chOff x="6246629" y="802758"/>
            <a:chExt cx="5422605" cy="87718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18B504-D369-42B7-9CC9-700D6C6F244C}"/>
                </a:ext>
              </a:extLst>
            </p:cNvPr>
            <p:cNvSpPr/>
            <p:nvPr/>
          </p:nvSpPr>
          <p:spPr>
            <a:xfrm>
              <a:off x="6246629" y="802758"/>
              <a:ext cx="111642" cy="8771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A22D4A-A54F-4FFC-A920-898ABEF979CA}"/>
                </a:ext>
              </a:extLst>
            </p:cNvPr>
            <p:cNvSpPr/>
            <p:nvPr/>
          </p:nvSpPr>
          <p:spPr>
            <a:xfrm>
              <a:off x="6358271" y="802758"/>
              <a:ext cx="5310963" cy="8771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6353F6B-48D9-7A4C-98DF-36D4951B115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752718" y="1832451"/>
            <a:ext cx="6759034" cy="736935"/>
          </a:xfrm>
          <a:prstGeom prst="rect">
            <a:avLst/>
          </a:prstGeom>
        </p:spPr>
        <p:txBody>
          <a:bodyPr/>
          <a:lstStyle>
            <a:lvl1pPr algn="l"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Name Here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2D045A30-7190-464A-95E2-97F48EDCFE4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52718" y="2634193"/>
            <a:ext cx="6759040" cy="586182"/>
          </a:xfrm>
          <a:prstGeom prst="rect">
            <a:avLst/>
          </a:prstGeom>
        </p:spPr>
        <p:txBody>
          <a:bodyPr/>
          <a:lstStyle>
            <a:lvl1pPr algn="l">
              <a:buNone/>
              <a:defRPr sz="20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5E4AA8E-2623-864E-8D14-79AADBA170F8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81497" y="1827614"/>
            <a:ext cx="2799320" cy="29968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7121EEB3-7F61-774D-865E-47A207CF74A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214561" y="3544656"/>
            <a:ext cx="4663440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Email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923D7D9-EDED-6F41-AD84-D19ACD0469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2718" y="3598837"/>
            <a:ext cx="391133" cy="293350"/>
          </a:xfrm>
          <a:prstGeom prst="rect">
            <a:avLst/>
          </a:prstGeom>
        </p:spPr>
      </p:pic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CAE59A55-AD60-584C-8B93-C0912D0C6F8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214561" y="4019491"/>
            <a:ext cx="4663440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Phone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C6728A6-1DC5-3D4D-B77C-1A87AD88A50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3245" y="3982323"/>
            <a:ext cx="390078" cy="390078"/>
          </a:xfrm>
          <a:prstGeom prst="rect">
            <a:avLst/>
          </a:prstGeom>
        </p:spPr>
      </p:pic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AF2A55BC-431B-294C-B256-E282BA74902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214561" y="4515039"/>
            <a:ext cx="4663440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z="2000" dirty="0">
                <a:latin typeface="Segoe UI" panose="020B0502040204020203" pitchFamily="34" charset="0"/>
              </a:rPr>
              <a:t>LinkedIn</a:t>
            </a:r>
            <a:endParaRPr lang="en-US" dirty="0"/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AE9CFF94-6326-2B4C-AA79-31EB99943D1E}"/>
              </a:ext>
            </a:extLst>
          </p:cNvPr>
          <p:cNvSpPr/>
          <p:nvPr userDrawn="1"/>
        </p:nvSpPr>
        <p:spPr>
          <a:xfrm>
            <a:off x="4753245" y="4483052"/>
            <a:ext cx="390078" cy="390078"/>
          </a:xfrm>
          <a:custGeom>
            <a:avLst/>
            <a:gdLst>
              <a:gd name="connsiteX0" fmla="*/ 390078 w 390078"/>
              <a:gd name="connsiteY0" fmla="*/ 0 h 390078"/>
              <a:gd name="connsiteX1" fmla="*/ 0 w 390078"/>
              <a:gd name="connsiteY1" fmla="*/ 0 h 390078"/>
              <a:gd name="connsiteX2" fmla="*/ 0 w 390078"/>
              <a:gd name="connsiteY2" fmla="*/ 390078 h 390078"/>
              <a:gd name="connsiteX3" fmla="*/ 390078 w 390078"/>
              <a:gd name="connsiteY3" fmla="*/ 390078 h 390078"/>
              <a:gd name="connsiteX4" fmla="*/ 390078 w 390078"/>
              <a:gd name="connsiteY4" fmla="*/ 0 h 390078"/>
              <a:gd name="connsiteX5" fmla="*/ 115743 w 390078"/>
              <a:gd name="connsiteY5" fmla="*/ 332359 h 390078"/>
              <a:gd name="connsiteX6" fmla="*/ 57841 w 390078"/>
              <a:gd name="connsiteY6" fmla="*/ 332359 h 390078"/>
              <a:gd name="connsiteX7" fmla="*/ 57841 w 390078"/>
              <a:gd name="connsiteY7" fmla="*/ 146218 h 390078"/>
              <a:gd name="connsiteX8" fmla="*/ 115743 w 390078"/>
              <a:gd name="connsiteY8" fmla="*/ 146218 h 390078"/>
              <a:gd name="connsiteX9" fmla="*/ 115743 w 390078"/>
              <a:gd name="connsiteY9" fmla="*/ 332359 h 390078"/>
              <a:gd name="connsiteX10" fmla="*/ 78930 w 390078"/>
              <a:gd name="connsiteY10" fmla="*/ 119888 h 390078"/>
              <a:gd name="connsiteX11" fmla="*/ 54062 w 390078"/>
              <a:gd name="connsiteY11" fmla="*/ 94838 h 390078"/>
              <a:gd name="connsiteX12" fmla="*/ 90876 w 390078"/>
              <a:gd name="connsiteY12" fmla="*/ 53880 h 390078"/>
              <a:gd name="connsiteX13" fmla="*/ 120010 w 390078"/>
              <a:gd name="connsiteY13" fmla="*/ 82587 h 390078"/>
              <a:gd name="connsiteX14" fmla="*/ 78930 w 390078"/>
              <a:gd name="connsiteY14" fmla="*/ 119888 h 390078"/>
              <a:gd name="connsiteX15" fmla="*/ 332420 w 390078"/>
              <a:gd name="connsiteY15" fmla="*/ 332359 h 390078"/>
              <a:gd name="connsiteX16" fmla="*/ 274578 w 390078"/>
              <a:gd name="connsiteY16" fmla="*/ 332359 h 390078"/>
              <a:gd name="connsiteX17" fmla="*/ 274578 w 390078"/>
              <a:gd name="connsiteY17" fmla="*/ 241848 h 390078"/>
              <a:gd name="connsiteX18" fmla="*/ 244530 w 390078"/>
              <a:gd name="connsiteY18" fmla="*/ 192479 h 390078"/>
              <a:gd name="connsiteX19" fmla="*/ 209850 w 390078"/>
              <a:gd name="connsiteY19" fmla="*/ 240264 h 390078"/>
              <a:gd name="connsiteX20" fmla="*/ 209850 w 390078"/>
              <a:gd name="connsiteY20" fmla="*/ 332359 h 390078"/>
              <a:gd name="connsiteX21" fmla="*/ 152069 w 390078"/>
              <a:gd name="connsiteY21" fmla="*/ 332359 h 390078"/>
              <a:gd name="connsiteX22" fmla="*/ 152069 w 390078"/>
              <a:gd name="connsiteY22" fmla="*/ 146218 h 390078"/>
              <a:gd name="connsiteX23" fmla="*/ 207534 w 390078"/>
              <a:gd name="connsiteY23" fmla="*/ 146218 h 390078"/>
              <a:gd name="connsiteX24" fmla="*/ 207534 w 390078"/>
              <a:gd name="connsiteY24" fmla="*/ 171695 h 390078"/>
              <a:gd name="connsiteX25" fmla="*/ 208326 w 390078"/>
              <a:gd name="connsiteY25" fmla="*/ 171695 h 390078"/>
              <a:gd name="connsiteX26" fmla="*/ 263059 w 390078"/>
              <a:gd name="connsiteY26" fmla="*/ 141647 h 390078"/>
              <a:gd name="connsiteX27" fmla="*/ 332481 w 390078"/>
              <a:gd name="connsiteY27" fmla="*/ 230329 h 390078"/>
              <a:gd name="connsiteX28" fmla="*/ 332481 w 390078"/>
              <a:gd name="connsiteY28" fmla="*/ 332359 h 39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90078" h="390078">
                <a:moveTo>
                  <a:pt x="390078" y="0"/>
                </a:moveTo>
                <a:lnTo>
                  <a:pt x="0" y="0"/>
                </a:lnTo>
                <a:lnTo>
                  <a:pt x="0" y="390078"/>
                </a:lnTo>
                <a:lnTo>
                  <a:pt x="390078" y="390078"/>
                </a:lnTo>
                <a:lnTo>
                  <a:pt x="390078" y="0"/>
                </a:lnTo>
                <a:close/>
                <a:moveTo>
                  <a:pt x="115743" y="332359"/>
                </a:moveTo>
                <a:lnTo>
                  <a:pt x="57841" y="332359"/>
                </a:lnTo>
                <a:lnTo>
                  <a:pt x="57841" y="146218"/>
                </a:lnTo>
                <a:lnTo>
                  <a:pt x="115743" y="146218"/>
                </a:lnTo>
                <a:lnTo>
                  <a:pt x="115743" y="332359"/>
                </a:lnTo>
                <a:close/>
                <a:moveTo>
                  <a:pt x="78930" y="119888"/>
                </a:moveTo>
                <a:cubicBezTo>
                  <a:pt x="66618" y="117084"/>
                  <a:pt x="56744" y="107150"/>
                  <a:pt x="54062" y="94838"/>
                </a:cubicBezTo>
                <a:cubicBezTo>
                  <a:pt x="48943" y="71616"/>
                  <a:pt x="67898" y="51198"/>
                  <a:pt x="90876" y="53880"/>
                </a:cubicBezTo>
                <a:cubicBezTo>
                  <a:pt x="105748" y="55647"/>
                  <a:pt x="117999" y="67715"/>
                  <a:pt x="120010" y="82587"/>
                </a:cubicBezTo>
                <a:cubicBezTo>
                  <a:pt x="123057" y="105870"/>
                  <a:pt x="102395" y="125252"/>
                  <a:pt x="78930" y="119888"/>
                </a:cubicBezTo>
                <a:close/>
                <a:moveTo>
                  <a:pt x="332420" y="332359"/>
                </a:moveTo>
                <a:lnTo>
                  <a:pt x="274578" y="332359"/>
                </a:lnTo>
                <a:lnTo>
                  <a:pt x="274578" y="241848"/>
                </a:lnTo>
                <a:cubicBezTo>
                  <a:pt x="274578" y="220272"/>
                  <a:pt x="274213" y="192479"/>
                  <a:pt x="244530" y="192479"/>
                </a:cubicBezTo>
                <a:cubicBezTo>
                  <a:pt x="214421" y="192479"/>
                  <a:pt x="209850" y="216006"/>
                  <a:pt x="209850" y="240264"/>
                </a:cubicBezTo>
                <a:lnTo>
                  <a:pt x="209850" y="332359"/>
                </a:lnTo>
                <a:lnTo>
                  <a:pt x="152069" y="332359"/>
                </a:lnTo>
                <a:lnTo>
                  <a:pt x="152069" y="146218"/>
                </a:lnTo>
                <a:lnTo>
                  <a:pt x="207534" y="146218"/>
                </a:lnTo>
                <a:lnTo>
                  <a:pt x="207534" y="171695"/>
                </a:lnTo>
                <a:lnTo>
                  <a:pt x="208326" y="171695"/>
                </a:lnTo>
                <a:cubicBezTo>
                  <a:pt x="216067" y="157067"/>
                  <a:pt x="234900" y="141647"/>
                  <a:pt x="263059" y="141647"/>
                </a:cubicBezTo>
                <a:cubicBezTo>
                  <a:pt x="321632" y="141647"/>
                  <a:pt x="332481" y="180167"/>
                  <a:pt x="332481" y="230329"/>
                </a:cubicBezTo>
                <a:lnTo>
                  <a:pt x="332481" y="332359"/>
                </a:lnTo>
                <a:close/>
              </a:path>
            </a:pathLst>
          </a:custGeom>
          <a:solidFill>
            <a:schemeClr val="tx2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13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5894B66-5748-A446-B5E8-3ADD807BEE5C}"/>
              </a:ext>
            </a:extLst>
          </p:cNvPr>
          <p:cNvGrpSpPr/>
          <p:nvPr userDrawn="1"/>
        </p:nvGrpSpPr>
        <p:grpSpPr>
          <a:xfrm>
            <a:off x="0" y="0"/>
            <a:ext cx="6004976" cy="6858000"/>
            <a:chOff x="0" y="0"/>
            <a:chExt cx="6004976" cy="6858000"/>
          </a:xfrm>
        </p:grpSpPr>
        <p:pic>
          <p:nvPicPr>
            <p:cNvPr id="15" name="Picture 14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450C2229-F443-374A-A111-CA0AF6251A6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  <p:pic>
          <p:nvPicPr>
            <p:cNvPr id="16" name="Picture 15" descr="Shape&#10;&#10;Description automatically generated">
              <a:extLst>
                <a:ext uri="{FF2B5EF4-FFF2-40B4-BE49-F238E27FC236}">
                  <a16:creationId xmlns:a16="http://schemas.microsoft.com/office/drawing/2014/main" id="{141FE0C7-B2A2-EC4E-A173-D512057E3C2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6FA265-C2C1-4F1D-956B-BF968C77C6E4}"/>
              </a:ext>
            </a:extLst>
          </p:cNvPr>
          <p:cNvGrpSpPr/>
          <p:nvPr userDrawn="1"/>
        </p:nvGrpSpPr>
        <p:grpSpPr>
          <a:xfrm>
            <a:off x="6374372" y="1002669"/>
            <a:ext cx="5191882" cy="4319765"/>
            <a:chOff x="6246629" y="802758"/>
            <a:chExt cx="3849207" cy="87718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18B504-D369-42B7-9CC9-700D6C6F244C}"/>
                </a:ext>
              </a:extLst>
            </p:cNvPr>
            <p:cNvSpPr/>
            <p:nvPr/>
          </p:nvSpPr>
          <p:spPr>
            <a:xfrm>
              <a:off x="6246629" y="802758"/>
              <a:ext cx="111642" cy="8771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A22D4A-A54F-4FFC-A920-898ABEF979CA}"/>
                </a:ext>
              </a:extLst>
            </p:cNvPr>
            <p:cNvSpPr/>
            <p:nvPr/>
          </p:nvSpPr>
          <p:spPr>
            <a:xfrm>
              <a:off x="6358272" y="802758"/>
              <a:ext cx="3737564" cy="8771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6353F6B-48D9-7A4C-98DF-36D4951B1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0702" y="1398850"/>
            <a:ext cx="4466156" cy="1527819"/>
          </a:xfrm>
          <a:prstGeom prst="rect">
            <a:avLst/>
          </a:prstGeom>
        </p:spPr>
        <p:txBody>
          <a:bodyPr anchor="b"/>
          <a:lstStyle>
            <a:lvl1pPr algn="l"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Name Here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2D045A30-7190-464A-95E2-97F48EDCFE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0702" y="3018431"/>
            <a:ext cx="4466156" cy="586182"/>
          </a:xfrm>
          <a:prstGeom prst="rect">
            <a:avLst/>
          </a:prstGeom>
        </p:spPr>
        <p:txBody>
          <a:bodyPr/>
          <a:lstStyle>
            <a:lvl1pPr algn="l">
              <a:buNone/>
              <a:defRPr sz="20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5E4AA8E-2623-864E-8D14-79AADBA170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120" y="1002670"/>
            <a:ext cx="4034999" cy="43197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AF2A55BC-431B-294C-B256-E282BA7490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2545" y="3818270"/>
            <a:ext cx="4004313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z="2000" dirty="0">
                <a:latin typeface="Segoe UI" panose="020B0502040204020203" pitchFamily="34" charset="0"/>
              </a:rPr>
              <a:t>LinkedIn</a:t>
            </a:r>
            <a:endParaRPr lang="en-US" dirty="0"/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AE9CFF94-6326-2B4C-AA79-31EB99943D1E}"/>
              </a:ext>
            </a:extLst>
          </p:cNvPr>
          <p:cNvSpPr/>
          <p:nvPr userDrawn="1"/>
        </p:nvSpPr>
        <p:spPr>
          <a:xfrm>
            <a:off x="6731229" y="3786283"/>
            <a:ext cx="390078" cy="390078"/>
          </a:xfrm>
          <a:custGeom>
            <a:avLst/>
            <a:gdLst>
              <a:gd name="connsiteX0" fmla="*/ 390078 w 390078"/>
              <a:gd name="connsiteY0" fmla="*/ 0 h 390078"/>
              <a:gd name="connsiteX1" fmla="*/ 0 w 390078"/>
              <a:gd name="connsiteY1" fmla="*/ 0 h 390078"/>
              <a:gd name="connsiteX2" fmla="*/ 0 w 390078"/>
              <a:gd name="connsiteY2" fmla="*/ 390078 h 390078"/>
              <a:gd name="connsiteX3" fmla="*/ 390078 w 390078"/>
              <a:gd name="connsiteY3" fmla="*/ 390078 h 390078"/>
              <a:gd name="connsiteX4" fmla="*/ 390078 w 390078"/>
              <a:gd name="connsiteY4" fmla="*/ 0 h 390078"/>
              <a:gd name="connsiteX5" fmla="*/ 115743 w 390078"/>
              <a:gd name="connsiteY5" fmla="*/ 332359 h 390078"/>
              <a:gd name="connsiteX6" fmla="*/ 57841 w 390078"/>
              <a:gd name="connsiteY6" fmla="*/ 332359 h 390078"/>
              <a:gd name="connsiteX7" fmla="*/ 57841 w 390078"/>
              <a:gd name="connsiteY7" fmla="*/ 146218 h 390078"/>
              <a:gd name="connsiteX8" fmla="*/ 115743 w 390078"/>
              <a:gd name="connsiteY8" fmla="*/ 146218 h 390078"/>
              <a:gd name="connsiteX9" fmla="*/ 115743 w 390078"/>
              <a:gd name="connsiteY9" fmla="*/ 332359 h 390078"/>
              <a:gd name="connsiteX10" fmla="*/ 78930 w 390078"/>
              <a:gd name="connsiteY10" fmla="*/ 119888 h 390078"/>
              <a:gd name="connsiteX11" fmla="*/ 54062 w 390078"/>
              <a:gd name="connsiteY11" fmla="*/ 94838 h 390078"/>
              <a:gd name="connsiteX12" fmla="*/ 90876 w 390078"/>
              <a:gd name="connsiteY12" fmla="*/ 53880 h 390078"/>
              <a:gd name="connsiteX13" fmla="*/ 120010 w 390078"/>
              <a:gd name="connsiteY13" fmla="*/ 82587 h 390078"/>
              <a:gd name="connsiteX14" fmla="*/ 78930 w 390078"/>
              <a:gd name="connsiteY14" fmla="*/ 119888 h 390078"/>
              <a:gd name="connsiteX15" fmla="*/ 332420 w 390078"/>
              <a:gd name="connsiteY15" fmla="*/ 332359 h 390078"/>
              <a:gd name="connsiteX16" fmla="*/ 274578 w 390078"/>
              <a:gd name="connsiteY16" fmla="*/ 332359 h 390078"/>
              <a:gd name="connsiteX17" fmla="*/ 274578 w 390078"/>
              <a:gd name="connsiteY17" fmla="*/ 241848 h 390078"/>
              <a:gd name="connsiteX18" fmla="*/ 244530 w 390078"/>
              <a:gd name="connsiteY18" fmla="*/ 192479 h 390078"/>
              <a:gd name="connsiteX19" fmla="*/ 209850 w 390078"/>
              <a:gd name="connsiteY19" fmla="*/ 240264 h 390078"/>
              <a:gd name="connsiteX20" fmla="*/ 209850 w 390078"/>
              <a:gd name="connsiteY20" fmla="*/ 332359 h 390078"/>
              <a:gd name="connsiteX21" fmla="*/ 152069 w 390078"/>
              <a:gd name="connsiteY21" fmla="*/ 332359 h 390078"/>
              <a:gd name="connsiteX22" fmla="*/ 152069 w 390078"/>
              <a:gd name="connsiteY22" fmla="*/ 146218 h 390078"/>
              <a:gd name="connsiteX23" fmla="*/ 207534 w 390078"/>
              <a:gd name="connsiteY23" fmla="*/ 146218 h 390078"/>
              <a:gd name="connsiteX24" fmla="*/ 207534 w 390078"/>
              <a:gd name="connsiteY24" fmla="*/ 171695 h 390078"/>
              <a:gd name="connsiteX25" fmla="*/ 208326 w 390078"/>
              <a:gd name="connsiteY25" fmla="*/ 171695 h 390078"/>
              <a:gd name="connsiteX26" fmla="*/ 263059 w 390078"/>
              <a:gd name="connsiteY26" fmla="*/ 141647 h 390078"/>
              <a:gd name="connsiteX27" fmla="*/ 332481 w 390078"/>
              <a:gd name="connsiteY27" fmla="*/ 230329 h 390078"/>
              <a:gd name="connsiteX28" fmla="*/ 332481 w 390078"/>
              <a:gd name="connsiteY28" fmla="*/ 332359 h 39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90078" h="390078">
                <a:moveTo>
                  <a:pt x="390078" y="0"/>
                </a:moveTo>
                <a:lnTo>
                  <a:pt x="0" y="0"/>
                </a:lnTo>
                <a:lnTo>
                  <a:pt x="0" y="390078"/>
                </a:lnTo>
                <a:lnTo>
                  <a:pt x="390078" y="390078"/>
                </a:lnTo>
                <a:lnTo>
                  <a:pt x="390078" y="0"/>
                </a:lnTo>
                <a:close/>
                <a:moveTo>
                  <a:pt x="115743" y="332359"/>
                </a:moveTo>
                <a:lnTo>
                  <a:pt x="57841" y="332359"/>
                </a:lnTo>
                <a:lnTo>
                  <a:pt x="57841" y="146218"/>
                </a:lnTo>
                <a:lnTo>
                  <a:pt x="115743" y="146218"/>
                </a:lnTo>
                <a:lnTo>
                  <a:pt x="115743" y="332359"/>
                </a:lnTo>
                <a:close/>
                <a:moveTo>
                  <a:pt x="78930" y="119888"/>
                </a:moveTo>
                <a:cubicBezTo>
                  <a:pt x="66618" y="117084"/>
                  <a:pt x="56744" y="107150"/>
                  <a:pt x="54062" y="94838"/>
                </a:cubicBezTo>
                <a:cubicBezTo>
                  <a:pt x="48943" y="71616"/>
                  <a:pt x="67898" y="51198"/>
                  <a:pt x="90876" y="53880"/>
                </a:cubicBezTo>
                <a:cubicBezTo>
                  <a:pt x="105748" y="55647"/>
                  <a:pt x="117999" y="67715"/>
                  <a:pt x="120010" y="82587"/>
                </a:cubicBezTo>
                <a:cubicBezTo>
                  <a:pt x="123057" y="105870"/>
                  <a:pt x="102395" y="125252"/>
                  <a:pt x="78930" y="119888"/>
                </a:cubicBezTo>
                <a:close/>
                <a:moveTo>
                  <a:pt x="332420" y="332359"/>
                </a:moveTo>
                <a:lnTo>
                  <a:pt x="274578" y="332359"/>
                </a:lnTo>
                <a:lnTo>
                  <a:pt x="274578" y="241848"/>
                </a:lnTo>
                <a:cubicBezTo>
                  <a:pt x="274578" y="220272"/>
                  <a:pt x="274213" y="192479"/>
                  <a:pt x="244530" y="192479"/>
                </a:cubicBezTo>
                <a:cubicBezTo>
                  <a:pt x="214421" y="192479"/>
                  <a:pt x="209850" y="216006"/>
                  <a:pt x="209850" y="240264"/>
                </a:cubicBezTo>
                <a:lnTo>
                  <a:pt x="209850" y="332359"/>
                </a:lnTo>
                <a:lnTo>
                  <a:pt x="152069" y="332359"/>
                </a:lnTo>
                <a:lnTo>
                  <a:pt x="152069" y="146218"/>
                </a:lnTo>
                <a:lnTo>
                  <a:pt x="207534" y="146218"/>
                </a:lnTo>
                <a:lnTo>
                  <a:pt x="207534" y="171695"/>
                </a:lnTo>
                <a:lnTo>
                  <a:pt x="208326" y="171695"/>
                </a:lnTo>
                <a:cubicBezTo>
                  <a:pt x="216067" y="157067"/>
                  <a:pt x="234900" y="141647"/>
                  <a:pt x="263059" y="141647"/>
                </a:cubicBezTo>
                <a:cubicBezTo>
                  <a:pt x="321632" y="141647"/>
                  <a:pt x="332481" y="180167"/>
                  <a:pt x="332481" y="230329"/>
                </a:cubicBezTo>
                <a:lnTo>
                  <a:pt x="332481" y="332359"/>
                </a:lnTo>
                <a:close/>
              </a:path>
            </a:pathLst>
          </a:custGeom>
          <a:solidFill>
            <a:schemeClr val="tx2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96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r, headline, subhead, math we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D16E0A-44DA-4975-9580-552C31FC8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79D8B1-A272-8F4B-BC80-54F6048ECCE8}"/>
              </a:ext>
            </a:extLst>
          </p:cNvPr>
          <p:cNvSpPr/>
          <p:nvPr userDrawn="1"/>
        </p:nvSpPr>
        <p:spPr>
          <a:xfrm>
            <a:off x="-1" y="1294540"/>
            <a:ext cx="12192000" cy="413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E70E9F-59AF-494D-A529-B120D0D4F084}"/>
              </a:ext>
            </a:extLst>
          </p:cNvPr>
          <p:cNvCxnSpPr>
            <a:cxnSpLocks/>
          </p:cNvCxnSpPr>
          <p:nvPr userDrawn="1"/>
        </p:nvCxnSpPr>
        <p:spPr>
          <a:xfrm>
            <a:off x="744279" y="1637736"/>
            <a:ext cx="0" cy="3464224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2E6A13BB-F719-3F43-9433-8DA1723ED2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9325" y="1637145"/>
            <a:ext cx="10730055" cy="628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kern="1200" baseline="0" dirty="0" smtClean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 – 32pt Rockwell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21E69729-B86C-DF46-9CC4-C1110E3DE8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325" y="2294074"/>
            <a:ext cx="10730052" cy="28078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83BE"/>
              </a:buClr>
              <a:buFontTx/>
              <a:buNone/>
              <a:defRPr lang="en-US" sz="2000" b="0" i="0" kern="1200" baseline="0" dirty="0" smtClean="0">
                <a:solidFill>
                  <a:schemeClr val="tx2"/>
                </a:solidFill>
                <a:latin typeface="Verdana" charset="0"/>
                <a:ea typeface="+mn-ea"/>
                <a:cs typeface="Verdana Regular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Subtitle if needed – 20pt Verdana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E29B3B-C00D-4F48-A07C-4D70BC4F04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90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overlay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06F8DF-C5A9-4535-B309-F201E1D69E2F}"/>
              </a:ext>
            </a:extLst>
          </p:cNvPr>
          <p:cNvGrpSpPr/>
          <p:nvPr userDrawn="1"/>
        </p:nvGrpSpPr>
        <p:grpSpPr>
          <a:xfrm>
            <a:off x="6409268" y="1002669"/>
            <a:ext cx="5156987" cy="4319765"/>
            <a:chOff x="6272500" y="802758"/>
            <a:chExt cx="3823336" cy="8771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9E6B8C-638F-4848-A57B-339BF21C3B79}"/>
                </a:ext>
              </a:extLst>
            </p:cNvPr>
            <p:cNvSpPr/>
            <p:nvPr/>
          </p:nvSpPr>
          <p:spPr>
            <a:xfrm>
              <a:off x="6272500" y="802758"/>
              <a:ext cx="85771" cy="8771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F757EF0-264D-4FA6-8809-4EB8F6F83339}"/>
                </a:ext>
              </a:extLst>
            </p:cNvPr>
            <p:cNvSpPr/>
            <p:nvPr/>
          </p:nvSpPr>
          <p:spPr>
            <a:xfrm>
              <a:off x="6358272" y="802758"/>
              <a:ext cx="3737564" cy="8771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E93CF0C-3D62-4CCB-8106-407E58234B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10369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64321-7E25-43B4-A15E-1EC0103094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0F2201-4476-8044-B9CC-C4B24BDCA7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12430" y="1200391"/>
            <a:ext cx="4672153" cy="3989283"/>
          </a:xfrm>
          <a:prstGeom prst="rect">
            <a:avLst/>
          </a:prstGeom>
        </p:spPr>
        <p:txBody>
          <a:bodyPr anchor="ctr" anchorCtr="0"/>
          <a:lstStyle>
            <a:lvl1pPr marL="228600" indent="-228600"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1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2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3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4</a:t>
            </a:r>
          </a:p>
        </p:txBody>
      </p:sp>
    </p:spTree>
    <p:extLst>
      <p:ext uri="{BB962C8B-B14F-4D97-AF65-F5344CB8AC3E}">
        <p14:creationId xmlns:p14="http://schemas.microsoft.com/office/powerpoint/2010/main" val="148409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84A84-3A4E-4F19-BBBE-EF6FD422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910E4-6F13-3D25-3A56-A679D774C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64413-20D0-96A5-54B0-B31CF3801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DF212-A835-913F-B13E-A29B0D3B5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5F9B-62E7-4928-9937-46366A7248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0E58C-66D5-2CDE-9C09-AC3710520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7298D-1FFD-9E7E-0CF4-6C0DBC1D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C591-9ABE-45F6-9804-E844D753F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4047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overlay, key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DDFFB7A-2E94-5749-98FF-190EE4CA5032}"/>
              </a:ext>
            </a:extLst>
          </p:cNvPr>
          <p:cNvGrpSpPr/>
          <p:nvPr userDrawn="1"/>
        </p:nvGrpSpPr>
        <p:grpSpPr>
          <a:xfrm>
            <a:off x="0" y="0"/>
            <a:ext cx="6004976" cy="6858000"/>
            <a:chOff x="0" y="0"/>
            <a:chExt cx="6004976" cy="6858000"/>
          </a:xfrm>
        </p:grpSpPr>
        <p:pic>
          <p:nvPicPr>
            <p:cNvPr id="9" name="Picture 8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68D9B665-7763-C748-8049-D30E8AD9B7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  <p:pic>
          <p:nvPicPr>
            <p:cNvPr id="11" name="Picture 10" descr="Shape&#10;&#10;Description automatically generated">
              <a:extLst>
                <a:ext uri="{FF2B5EF4-FFF2-40B4-BE49-F238E27FC236}">
                  <a16:creationId xmlns:a16="http://schemas.microsoft.com/office/drawing/2014/main" id="{3DA162E7-B0ED-E64B-9374-1B280944C24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6276315-C579-411A-89CB-4A8E8CA2D3FA}"/>
              </a:ext>
            </a:extLst>
          </p:cNvPr>
          <p:cNvSpPr/>
          <p:nvPr userDrawn="1"/>
        </p:nvSpPr>
        <p:spPr>
          <a:xfrm>
            <a:off x="1" y="1295064"/>
            <a:ext cx="6004976" cy="432251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bIns="457200" rtlCol="0" anchor="ctr"/>
          <a:lstStyle/>
          <a:p>
            <a:pPr defTabSz="914377"/>
            <a:endParaRPr lang="en-US" sz="3600" b="1">
              <a:solidFill>
                <a:schemeClr val="bg1"/>
              </a:solidFill>
              <a:latin typeface="+mj-lt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64321-7E25-43B4-A15E-1EC0103094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0F2201-4476-8044-B9CC-C4B24BDCA7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9584" y="1557673"/>
            <a:ext cx="5283200" cy="379730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Point 1</a:t>
            </a:r>
          </a:p>
          <a:p>
            <a:pPr lvl="0"/>
            <a:r>
              <a:rPr lang="en-US" dirty="0"/>
              <a:t>Key Point 2</a:t>
            </a:r>
          </a:p>
          <a:p>
            <a:pPr lvl="0"/>
            <a:r>
              <a:rPr lang="en-US" dirty="0"/>
              <a:t>Key Point 3</a:t>
            </a:r>
          </a:p>
          <a:p>
            <a:pPr lvl="0"/>
            <a:r>
              <a:rPr lang="en-US" dirty="0"/>
              <a:t>Key Point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02306-C8AF-40E8-9E2E-CD0C2B56DD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3" y="1828800"/>
            <a:ext cx="4827587" cy="30515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80669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64B0A84-0ED3-1A4E-8B45-2048C833C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66303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58E38-D84D-BD45-B660-649E76C761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F6FB5E-F834-0040-A959-B24FE06EB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9584" y="1557673"/>
            <a:ext cx="5283200" cy="379730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Point 1</a:t>
            </a:r>
          </a:p>
          <a:p>
            <a:pPr lvl="0"/>
            <a:r>
              <a:rPr lang="en-US" dirty="0"/>
              <a:t>Key Point 2</a:t>
            </a:r>
          </a:p>
          <a:p>
            <a:pPr lvl="0"/>
            <a:r>
              <a:rPr lang="en-US" dirty="0"/>
              <a:t>Key Point 3</a:t>
            </a:r>
          </a:p>
          <a:p>
            <a:pPr lvl="0"/>
            <a:r>
              <a:rPr lang="en-US" dirty="0"/>
              <a:t>Key Point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56C5A-5BB6-5346-8C5D-C2BAFE0C54F2}"/>
              </a:ext>
            </a:extLst>
          </p:cNvPr>
          <p:cNvSpPr/>
          <p:nvPr userDrawn="1"/>
        </p:nvSpPr>
        <p:spPr>
          <a:xfrm>
            <a:off x="5466304" y="0"/>
            <a:ext cx="1047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570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 page image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64B0A84-0ED3-1A4E-8B45-2048C833C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2565400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58E38-D84D-BD45-B660-649E76C761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F6FB5E-F834-0040-A959-B24FE06EB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21000" y="1557673"/>
            <a:ext cx="8821784" cy="379730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Point 1</a:t>
            </a:r>
          </a:p>
          <a:p>
            <a:pPr lvl="0"/>
            <a:r>
              <a:rPr lang="en-US" dirty="0"/>
              <a:t>Key Point 2</a:t>
            </a:r>
          </a:p>
          <a:p>
            <a:pPr lvl="0"/>
            <a:r>
              <a:rPr lang="en-US" dirty="0"/>
              <a:t>Key Point 3</a:t>
            </a:r>
          </a:p>
          <a:p>
            <a:pPr lvl="0"/>
            <a:r>
              <a:rPr lang="en-US" dirty="0"/>
              <a:t>Key Point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64449A-620A-924C-8BC4-CB54F3BB9CEA}"/>
              </a:ext>
            </a:extLst>
          </p:cNvPr>
          <p:cNvSpPr/>
          <p:nvPr userDrawn="1"/>
        </p:nvSpPr>
        <p:spPr>
          <a:xfrm>
            <a:off x="2565401" y="0"/>
            <a:ext cx="1047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315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2B1046-4005-4E40-9AB7-9AFBEAD60797}"/>
              </a:ext>
            </a:extLst>
          </p:cNvPr>
          <p:cNvCxnSpPr>
            <a:cxnSpLocks/>
          </p:cNvCxnSpPr>
          <p:nvPr userDrawn="1"/>
        </p:nvCxnSpPr>
        <p:spPr>
          <a:xfrm>
            <a:off x="2751666" y="565695"/>
            <a:ext cx="0" cy="161752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D1F6D0-2BF9-4BCD-B527-5ACCD989E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4404" y="565163"/>
            <a:ext cx="8751895" cy="161752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Text – 18pt Verdana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EE9472-8C7E-4267-AA24-5E67F2B0E9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57437"/>
            <a:ext cx="12192000" cy="2877051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104C004-8DC8-4083-9033-C68D81C9AB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38" y="633427"/>
            <a:ext cx="2455862" cy="1144588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lang="en-US" sz="3200" b="0" i="0" baseline="0" dirty="0" smtClean="0">
                <a:latin typeface="Rockwell" charset="0"/>
                <a:ea typeface="+mj-ea"/>
                <a:cs typeface="+mj-cs"/>
              </a:defRPr>
            </a:lvl1pPr>
            <a:lvl2pPr marL="0" indent="0" algn="r">
              <a:buFontTx/>
              <a:buNone/>
              <a:defRPr lang="en-US" sz="1800" dirty="0" smtClean="0">
                <a:solidFill>
                  <a:schemeClr val="tx1"/>
                </a:solidFill>
              </a:defRPr>
            </a:lvl2pPr>
            <a:lvl3pPr marL="685800" indent="0" algn="r">
              <a:buFontTx/>
              <a:buNone/>
              <a:defRPr lang="en-US" sz="1800" dirty="0" smtClean="0">
                <a:solidFill>
                  <a:schemeClr val="tx1"/>
                </a:solidFill>
              </a:defRPr>
            </a:lvl3pPr>
            <a:lvl4pPr marL="1143000" indent="0" algn="r">
              <a:buFontTx/>
              <a:buNone/>
              <a:defRPr lang="en-US" dirty="0" smtClean="0">
                <a:solidFill>
                  <a:schemeClr val="tx1"/>
                </a:solidFill>
              </a:defRPr>
            </a:lvl4pPr>
            <a:lvl5pPr marL="1600200" indent="0" algn="r">
              <a:buFontTx/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marL="0" lvl="0" algn="r">
              <a:spcBef>
                <a:spcPct val="0"/>
              </a:spcBef>
              <a:buNone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582612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cussion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EE9472-8C7E-4267-AA24-5E67F2B0E9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57437"/>
            <a:ext cx="12192000" cy="2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72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, overlay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77BDA0-1022-450E-9174-AD758EA4CE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67885"/>
            <a:ext cx="12192000" cy="6823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276315-C579-411A-89CB-4A8E8CA2D3FA}"/>
              </a:ext>
            </a:extLst>
          </p:cNvPr>
          <p:cNvSpPr/>
          <p:nvPr userDrawn="1"/>
        </p:nvSpPr>
        <p:spPr>
          <a:xfrm>
            <a:off x="0" y="1664455"/>
            <a:ext cx="12192000" cy="3051545"/>
          </a:xfrm>
          <a:prstGeom prst="rect">
            <a:avLst/>
          </a:prstGeom>
          <a:solidFill>
            <a:srgbClr val="0077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bIns="457200" rtlCol="0" anchor="ctr"/>
          <a:lstStyle/>
          <a:p>
            <a:pPr defTabSz="914377"/>
            <a:endParaRPr lang="en-US" sz="3600" b="1">
              <a:solidFill>
                <a:schemeClr val="bg1"/>
              </a:solidFill>
              <a:latin typeface="+mj-lt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64321-7E25-43B4-A15E-1EC0103094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02306-C8AF-40E8-9E2E-CD0C2B56DD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7422" y="2515024"/>
            <a:ext cx="8442798" cy="13504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76B078-3094-4A6F-9762-FC330714EF8A}"/>
              </a:ext>
            </a:extLst>
          </p:cNvPr>
          <p:cNvCxnSpPr>
            <a:cxnSpLocks/>
          </p:cNvCxnSpPr>
          <p:nvPr userDrawn="1"/>
        </p:nvCxnSpPr>
        <p:spPr>
          <a:xfrm>
            <a:off x="9729041" y="2138710"/>
            <a:ext cx="0" cy="21213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1CB6799-9B0C-4BE1-BA25-3EC12568817B}"/>
              </a:ext>
            </a:extLst>
          </p:cNvPr>
          <p:cNvSpPr/>
          <p:nvPr userDrawn="1"/>
        </p:nvSpPr>
        <p:spPr>
          <a:xfrm>
            <a:off x="10182992" y="2481977"/>
            <a:ext cx="1434850" cy="143485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4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784C6-64C8-10A7-9922-190D2A40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5643A-95A6-B214-F4B4-7A8566DA0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CA643-76B4-0E77-4613-5AF9C3087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0639B-EBF3-7904-A067-23C8CB2D3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17C1E4-7EA6-485D-8C2D-18094CA5F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1A4D23-36D0-BA87-2EBD-ADC5CDCD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5F9B-62E7-4928-9937-46366A7248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C7F1E3-2B2A-BCF0-E3F4-6514400C3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0504D1-8DFA-2336-06A6-52E63707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C591-9ABE-45F6-9804-E844D753F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083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B2AE-7F10-2148-B7F3-52D8A0435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1388D-DED7-1439-8C0D-A781887B9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5F9B-62E7-4928-9937-46366A7248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873EC6-08BE-BA51-DC3E-F9EB4902C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04A40-E42A-945D-3692-12AD9772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C591-9ABE-45F6-9804-E844D753F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27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17C29-439A-5AC2-7134-FD9B13F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5F9B-62E7-4928-9937-46366A7248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7DF25-09A6-0025-A799-B7DDC10B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91BF7-648E-4A04-4BC4-68DF47310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C591-9ABE-45F6-9804-E844D753F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563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773DA-8CDB-1151-8218-F5E2664F6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707D8-9430-AECE-918E-44A6F061F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40C0C-4FE1-23D3-16F5-024FD5C7C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A4CA0-5C26-2F4E-57CE-743469E0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5F9B-62E7-4928-9937-46366A7248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2A231-BC8B-42CC-BD43-2CEE7967A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803DE-A779-460B-CDA6-F5A6C95AE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C591-9ABE-45F6-9804-E844D753F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48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55E7-9721-7C73-A3DC-234749A5E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174C17-6565-E13B-EDB1-EF1CD360B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9D1FF-68EE-F411-BB19-AF8E7BD3B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3040C-6512-F14B-5227-06D6E67D3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5F9B-62E7-4928-9937-46366A7248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78A93-24E1-720B-179F-0A385CA48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689BF-BB70-22DB-31D8-DA21EF518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AC591-9ABE-45F6-9804-E844D753F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08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6160C0-259E-0319-A764-77661939B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5B665-DDF6-BD2E-1A8F-D870F964A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BDE69-7E5E-0C92-7B0B-60D64AD1B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25F9B-62E7-4928-9937-46366A72488B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F22B0-8BB7-1580-C65D-419B27845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51621-6E4E-AAB5-63B6-0A50E9473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AC591-9ABE-45F6-9804-E844D753F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13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9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6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C9073-81ED-E445-9553-DF1EE7BB60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Krishnaraj Thadesar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7DCD0-4910-5F42-92CC-FC55F1CC5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Associate Software Developer Intern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B5AEB-29A5-7246-AC6C-6F2D4F87CF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14th November 2024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45CD59-65DC-DC49-A216-4F8533F64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Term Presentation – Cruise RMS</a:t>
            </a:r>
          </a:p>
        </p:txBody>
      </p:sp>
    </p:spTree>
    <p:extLst>
      <p:ext uri="{BB962C8B-B14F-4D97-AF65-F5344CB8AC3E}">
        <p14:creationId xmlns:p14="http://schemas.microsoft.com/office/powerpoint/2010/main" val="1021350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8F11F-3EAE-42F2-9F7F-914BE0F638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Challenges Faced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3D0021-4A31-44DE-BE17-29F98EAF97CF}"/>
              </a:ext>
            </a:extLst>
          </p:cNvPr>
          <p:cNvGrpSpPr/>
          <p:nvPr/>
        </p:nvGrpSpPr>
        <p:grpSpPr>
          <a:xfrm>
            <a:off x="6096000" y="1757916"/>
            <a:ext cx="5635256" cy="907312"/>
            <a:chOff x="6096000" y="1757916"/>
            <a:chExt cx="5635256" cy="9073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10B1B6-415D-496F-8C5D-A6BB2C371505}"/>
                </a:ext>
              </a:extLst>
            </p:cNvPr>
            <p:cNvSpPr/>
            <p:nvPr/>
          </p:nvSpPr>
          <p:spPr>
            <a:xfrm>
              <a:off x="6096000" y="1757916"/>
              <a:ext cx="914400" cy="90731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ckwell"/>
                  <a:ea typeface="+mn-ea"/>
                  <a:cs typeface="+mn-cs"/>
                  <a:sym typeface="Wingdings" panose="05000000000000000000" pitchFamily="2" charset="2"/>
                </a:rPr>
                <a:t>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87CD78-0E17-4AE1-BF3A-DE5E5476BBD9}"/>
                </a:ext>
              </a:extLst>
            </p:cNvPr>
            <p:cNvSpPr/>
            <p:nvPr/>
          </p:nvSpPr>
          <p:spPr>
            <a:xfrm>
              <a:off x="7010400" y="1757916"/>
              <a:ext cx="4720856" cy="9073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Database Errors and Normalization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5CE244-78DD-4A1D-ACF3-7CA4926D94AB}"/>
              </a:ext>
            </a:extLst>
          </p:cNvPr>
          <p:cNvGrpSpPr/>
          <p:nvPr/>
        </p:nvGrpSpPr>
        <p:grpSpPr>
          <a:xfrm>
            <a:off x="6096000" y="2771553"/>
            <a:ext cx="5635256" cy="907312"/>
            <a:chOff x="6096000" y="1757916"/>
            <a:chExt cx="5635256" cy="9073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0BDAE6-1EA1-4D9B-BE10-ACD53C806F73}"/>
                </a:ext>
              </a:extLst>
            </p:cNvPr>
            <p:cNvSpPr/>
            <p:nvPr/>
          </p:nvSpPr>
          <p:spPr>
            <a:xfrm>
              <a:off x="6096000" y="1757916"/>
              <a:ext cx="914400" cy="90731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ckwell"/>
                  <a:ea typeface="+mn-ea"/>
                  <a:cs typeface="+mn-cs"/>
                  <a:sym typeface="Wingdings" panose="05000000000000000000" pitchFamily="2" charset="2"/>
                </a:rPr>
                <a:t>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6ABCB9-6623-4B14-8FC0-D4D66F3E35D0}"/>
                </a:ext>
              </a:extLst>
            </p:cNvPr>
            <p:cNvSpPr/>
            <p:nvPr/>
          </p:nvSpPr>
          <p:spPr>
            <a:xfrm>
              <a:off x="7010400" y="1757916"/>
              <a:ext cx="4720856" cy="9073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Test cases Failing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527F32-9AB7-4E2C-80A2-A7F46920D5B9}"/>
              </a:ext>
            </a:extLst>
          </p:cNvPr>
          <p:cNvGrpSpPr/>
          <p:nvPr/>
        </p:nvGrpSpPr>
        <p:grpSpPr>
          <a:xfrm>
            <a:off x="6096000" y="3834809"/>
            <a:ext cx="5635256" cy="907312"/>
            <a:chOff x="6096000" y="1757916"/>
            <a:chExt cx="5635256" cy="90731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EDFBCB-1E73-4893-B248-105DB4ECC183}"/>
                </a:ext>
              </a:extLst>
            </p:cNvPr>
            <p:cNvSpPr/>
            <p:nvPr/>
          </p:nvSpPr>
          <p:spPr>
            <a:xfrm>
              <a:off x="6096000" y="1757916"/>
              <a:ext cx="914400" cy="90731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ckwell"/>
                  <a:ea typeface="+mn-ea"/>
                  <a:cs typeface="+mn-cs"/>
                  <a:sym typeface="Wingdings" panose="05000000000000000000" pitchFamily="2" charset="2"/>
                </a:rPr>
                <a:t>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C5D0735-2C3F-4158-9D6D-68A2BC186813}"/>
                </a:ext>
              </a:extLst>
            </p:cNvPr>
            <p:cNvSpPr/>
            <p:nvPr/>
          </p:nvSpPr>
          <p:spPr>
            <a:xfrm>
              <a:off x="7010400" y="1757916"/>
              <a:ext cx="4720856" cy="9073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Non Familiarity with Spring</a:t>
              </a:r>
            </a:p>
          </p:txBody>
        </p:sp>
      </p:grpSp>
      <p:pic>
        <p:nvPicPr>
          <p:cNvPr id="11" name="Graphic 10" descr="Puzzle">
            <a:extLst>
              <a:ext uri="{FF2B5EF4-FFF2-40B4-BE49-F238E27FC236}">
                <a16:creationId xmlns:a16="http://schemas.microsoft.com/office/drawing/2014/main" id="{B7E93407-80A6-46D0-2856-BD477E92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0247" y="2096567"/>
            <a:ext cx="1298743" cy="129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37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8F11F-3EAE-42F2-9F7F-914BE0F638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Challenges Faced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3D0021-4A31-44DE-BE17-29F98EAF97CF}"/>
              </a:ext>
            </a:extLst>
          </p:cNvPr>
          <p:cNvGrpSpPr/>
          <p:nvPr/>
        </p:nvGrpSpPr>
        <p:grpSpPr>
          <a:xfrm>
            <a:off x="6096000" y="1757916"/>
            <a:ext cx="5635256" cy="907312"/>
            <a:chOff x="6096000" y="1757916"/>
            <a:chExt cx="5635256" cy="9073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10B1B6-415D-496F-8C5D-A6BB2C371505}"/>
                </a:ext>
              </a:extLst>
            </p:cNvPr>
            <p:cNvSpPr/>
            <p:nvPr/>
          </p:nvSpPr>
          <p:spPr>
            <a:xfrm>
              <a:off x="6096000" y="1757916"/>
              <a:ext cx="914400" cy="90731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ckwell"/>
                  <a:ea typeface="+mn-ea"/>
                  <a:cs typeface="+mn-cs"/>
                  <a:sym typeface="Wingdings" panose="05000000000000000000" pitchFamily="2" charset="2"/>
                </a:rPr>
                <a:t>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87CD78-0E17-4AE1-BF3A-DE5E5476BBD9}"/>
                </a:ext>
              </a:extLst>
            </p:cNvPr>
            <p:cNvSpPr/>
            <p:nvPr/>
          </p:nvSpPr>
          <p:spPr>
            <a:xfrm>
              <a:off x="7010400" y="1757916"/>
              <a:ext cx="4720856" cy="9073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Keeping up with Code </a:t>
              </a:r>
              <a:r>
                <a:rPr lang="en-US" sz="1600" dirty="0">
                  <a:solidFill>
                    <a:srgbClr val="20426C"/>
                  </a:solidFill>
                  <a:latin typeface="Verdana"/>
                </a:rPr>
                <a:t>Q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uality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426C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5CE244-78DD-4A1D-ACF3-7CA4926D94AB}"/>
              </a:ext>
            </a:extLst>
          </p:cNvPr>
          <p:cNvGrpSpPr/>
          <p:nvPr/>
        </p:nvGrpSpPr>
        <p:grpSpPr>
          <a:xfrm>
            <a:off x="6096000" y="3593823"/>
            <a:ext cx="5635256" cy="907312"/>
            <a:chOff x="6096000" y="1757916"/>
            <a:chExt cx="5635256" cy="9073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0BDAE6-1EA1-4D9B-BE10-ACD53C806F73}"/>
                </a:ext>
              </a:extLst>
            </p:cNvPr>
            <p:cNvSpPr/>
            <p:nvPr/>
          </p:nvSpPr>
          <p:spPr>
            <a:xfrm>
              <a:off x="6096000" y="1757916"/>
              <a:ext cx="914400" cy="90731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ckwell"/>
                  <a:ea typeface="+mn-ea"/>
                  <a:cs typeface="+mn-cs"/>
                  <a:sym typeface="Wingdings" panose="05000000000000000000" pitchFamily="2" charset="2"/>
                </a:rPr>
                <a:t>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6ABCB9-6623-4B14-8FC0-D4D66F3E35D0}"/>
                </a:ext>
              </a:extLst>
            </p:cNvPr>
            <p:cNvSpPr/>
            <p:nvPr/>
          </p:nvSpPr>
          <p:spPr>
            <a:xfrm>
              <a:off x="7010400" y="1757916"/>
              <a:ext cx="4720856" cy="9073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Build failures in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github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pipeline</a:t>
              </a:r>
            </a:p>
          </p:txBody>
        </p:sp>
      </p:grpSp>
      <p:pic>
        <p:nvPicPr>
          <p:cNvPr id="11" name="Graphic 10" descr="Puzzle">
            <a:extLst>
              <a:ext uri="{FF2B5EF4-FFF2-40B4-BE49-F238E27FC236}">
                <a16:creationId xmlns:a16="http://schemas.microsoft.com/office/drawing/2014/main" id="{B7E93407-80A6-46D0-2856-BD477E92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0247" y="2096567"/>
            <a:ext cx="1298743" cy="129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53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8F11F-3EAE-42F2-9F7F-914BE0F638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Challenges Faced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3D0021-4A31-44DE-BE17-29F98EAF97CF}"/>
              </a:ext>
            </a:extLst>
          </p:cNvPr>
          <p:cNvGrpSpPr/>
          <p:nvPr/>
        </p:nvGrpSpPr>
        <p:grpSpPr>
          <a:xfrm>
            <a:off x="6096000" y="1757916"/>
            <a:ext cx="5635256" cy="907312"/>
            <a:chOff x="6096000" y="1757916"/>
            <a:chExt cx="5635256" cy="9073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10B1B6-415D-496F-8C5D-A6BB2C371505}"/>
                </a:ext>
              </a:extLst>
            </p:cNvPr>
            <p:cNvSpPr/>
            <p:nvPr/>
          </p:nvSpPr>
          <p:spPr>
            <a:xfrm>
              <a:off x="6096000" y="1757916"/>
              <a:ext cx="914400" cy="90731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ckwell"/>
                  <a:ea typeface="+mn-ea"/>
                  <a:cs typeface="+mn-cs"/>
                  <a:sym typeface="Wingdings" panose="05000000000000000000" pitchFamily="2" charset="2"/>
                </a:rPr>
                <a:t>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87CD78-0E17-4AE1-BF3A-DE5E5476BBD9}"/>
                </a:ext>
              </a:extLst>
            </p:cNvPr>
            <p:cNvSpPr/>
            <p:nvPr/>
          </p:nvSpPr>
          <p:spPr>
            <a:xfrm>
              <a:off x="7010400" y="1757916"/>
              <a:ext cx="4720856" cy="9073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Getting stuck on slightly challenging tasks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5CE244-78DD-4A1D-ACF3-7CA4926D94AB}"/>
              </a:ext>
            </a:extLst>
          </p:cNvPr>
          <p:cNvGrpSpPr/>
          <p:nvPr/>
        </p:nvGrpSpPr>
        <p:grpSpPr>
          <a:xfrm>
            <a:off x="6096000" y="3088091"/>
            <a:ext cx="5635256" cy="907312"/>
            <a:chOff x="6096000" y="1252184"/>
            <a:chExt cx="5635256" cy="9073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0BDAE6-1EA1-4D9B-BE10-ACD53C806F73}"/>
                </a:ext>
              </a:extLst>
            </p:cNvPr>
            <p:cNvSpPr/>
            <p:nvPr/>
          </p:nvSpPr>
          <p:spPr>
            <a:xfrm>
              <a:off x="6096000" y="1252184"/>
              <a:ext cx="914400" cy="90731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ckwell"/>
                  <a:ea typeface="+mn-ea"/>
                  <a:cs typeface="+mn-cs"/>
                  <a:sym typeface="Wingdings" panose="05000000000000000000" pitchFamily="2" charset="2"/>
                </a:rPr>
                <a:t>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6ABCB9-6623-4B14-8FC0-D4D66F3E35D0}"/>
                </a:ext>
              </a:extLst>
            </p:cNvPr>
            <p:cNvSpPr/>
            <p:nvPr/>
          </p:nvSpPr>
          <p:spPr>
            <a:xfrm>
              <a:off x="7010400" y="1252184"/>
              <a:ext cx="4720856" cy="9073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Procrastinating difficult stories in favor of simpler ones</a:t>
              </a:r>
            </a:p>
          </p:txBody>
        </p:sp>
      </p:grpSp>
      <p:pic>
        <p:nvPicPr>
          <p:cNvPr id="11" name="Graphic 10" descr="Puzzle">
            <a:extLst>
              <a:ext uri="{FF2B5EF4-FFF2-40B4-BE49-F238E27FC236}">
                <a16:creationId xmlns:a16="http://schemas.microsoft.com/office/drawing/2014/main" id="{B7E93407-80A6-46D0-2856-BD477E92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0247" y="2096567"/>
            <a:ext cx="1298743" cy="12987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9EEBA7-FB9B-1464-8C8F-507625C704CE}"/>
              </a:ext>
            </a:extLst>
          </p:cNvPr>
          <p:cNvSpPr/>
          <p:nvPr/>
        </p:nvSpPr>
        <p:spPr>
          <a:xfrm>
            <a:off x="6096000" y="4418267"/>
            <a:ext cx="914400" cy="9073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/>
                <a:ea typeface="+mn-ea"/>
                <a:cs typeface="+mn-cs"/>
                <a:sym typeface="Wingdings" panose="05000000000000000000" pitchFamily="2" charset="2"/>
              </a:rPr>
              <a:t>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4D8E81-F377-454C-506D-F79B6E382E91}"/>
              </a:ext>
            </a:extLst>
          </p:cNvPr>
          <p:cNvSpPr/>
          <p:nvPr/>
        </p:nvSpPr>
        <p:spPr>
          <a:xfrm>
            <a:off x="7010400" y="4418267"/>
            <a:ext cx="4720856" cy="9073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426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Testing work on higher environments</a:t>
            </a:r>
          </a:p>
        </p:txBody>
      </p:sp>
    </p:spTree>
    <p:extLst>
      <p:ext uri="{BB962C8B-B14F-4D97-AF65-F5344CB8AC3E}">
        <p14:creationId xmlns:p14="http://schemas.microsoft.com/office/powerpoint/2010/main" val="3512215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8F11F-3EAE-42F2-9F7F-914BE0F638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Challenges Faced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3D0021-4A31-44DE-BE17-29F98EAF97CF}"/>
              </a:ext>
            </a:extLst>
          </p:cNvPr>
          <p:cNvGrpSpPr/>
          <p:nvPr/>
        </p:nvGrpSpPr>
        <p:grpSpPr>
          <a:xfrm>
            <a:off x="6096000" y="1757916"/>
            <a:ext cx="5635256" cy="907312"/>
            <a:chOff x="6096000" y="1757916"/>
            <a:chExt cx="5635256" cy="9073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10B1B6-415D-496F-8C5D-A6BB2C371505}"/>
                </a:ext>
              </a:extLst>
            </p:cNvPr>
            <p:cNvSpPr/>
            <p:nvPr/>
          </p:nvSpPr>
          <p:spPr>
            <a:xfrm>
              <a:off x="6096000" y="1757916"/>
              <a:ext cx="914400" cy="90731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ckwell"/>
                  <a:ea typeface="+mn-ea"/>
                  <a:cs typeface="+mn-cs"/>
                  <a:sym typeface="Wingdings" panose="05000000000000000000" pitchFamily="2" charset="2"/>
                </a:rPr>
                <a:t>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87CD78-0E17-4AE1-BF3A-DE5E5476BBD9}"/>
                </a:ext>
              </a:extLst>
            </p:cNvPr>
            <p:cNvSpPr/>
            <p:nvPr/>
          </p:nvSpPr>
          <p:spPr>
            <a:xfrm>
              <a:off x="7010400" y="1757916"/>
              <a:ext cx="4720856" cy="9073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Finding simpler solutions to problems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5CE244-78DD-4A1D-ACF3-7CA4926D94AB}"/>
              </a:ext>
            </a:extLst>
          </p:cNvPr>
          <p:cNvGrpSpPr/>
          <p:nvPr/>
        </p:nvGrpSpPr>
        <p:grpSpPr>
          <a:xfrm>
            <a:off x="6096000" y="3593823"/>
            <a:ext cx="5635256" cy="907312"/>
            <a:chOff x="6096000" y="1757916"/>
            <a:chExt cx="5635256" cy="9073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0BDAE6-1EA1-4D9B-BE10-ACD53C806F73}"/>
                </a:ext>
              </a:extLst>
            </p:cNvPr>
            <p:cNvSpPr/>
            <p:nvPr/>
          </p:nvSpPr>
          <p:spPr>
            <a:xfrm>
              <a:off x="6096000" y="1757916"/>
              <a:ext cx="914400" cy="90731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ckwell"/>
                  <a:ea typeface="+mn-ea"/>
                  <a:cs typeface="+mn-cs"/>
                  <a:sym typeface="Wingdings" panose="05000000000000000000" pitchFamily="2" charset="2"/>
                </a:rPr>
                <a:t>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6ABCB9-6623-4B14-8FC0-D4D66F3E35D0}"/>
                </a:ext>
              </a:extLst>
            </p:cNvPr>
            <p:cNvSpPr/>
            <p:nvPr/>
          </p:nvSpPr>
          <p:spPr>
            <a:xfrm>
              <a:off x="7010400" y="1757916"/>
              <a:ext cx="4720856" cy="9073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Build failures in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github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pipeline</a:t>
              </a:r>
            </a:p>
          </p:txBody>
        </p:sp>
      </p:grpSp>
      <p:pic>
        <p:nvPicPr>
          <p:cNvPr id="11" name="Graphic 10" descr="Puzzle">
            <a:extLst>
              <a:ext uri="{FF2B5EF4-FFF2-40B4-BE49-F238E27FC236}">
                <a16:creationId xmlns:a16="http://schemas.microsoft.com/office/drawing/2014/main" id="{B7E93407-80A6-46D0-2856-BD477E92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0247" y="2096567"/>
            <a:ext cx="1298743" cy="129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59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C75D-9DDC-470B-9091-667523D20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38697"/>
            <a:ext cx="11352107" cy="660400"/>
          </a:xfrm>
        </p:spPr>
        <p:txBody>
          <a:bodyPr/>
          <a:lstStyle/>
          <a:p>
            <a:r>
              <a:rPr lang="en-US" dirty="0"/>
              <a:t>Data Collection and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50C32-F1C2-AEEB-524B-E4AB482A7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77" y="1366887"/>
            <a:ext cx="9690564" cy="482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92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F7133A-A527-A971-56A1-FF82D1C61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50" y="103694"/>
            <a:ext cx="11659590" cy="577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73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C75D-9DDC-470B-9091-667523D20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38697"/>
            <a:ext cx="11352107" cy="660400"/>
          </a:xfrm>
        </p:spPr>
        <p:txBody>
          <a:bodyPr/>
          <a:lstStyle/>
          <a:p>
            <a:r>
              <a:rPr lang="en-US" dirty="0"/>
              <a:t>Working Methodology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5729D-6E17-45C4-99EF-0BE52DC736D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06401" y="1409252"/>
            <a:ext cx="4549057" cy="518951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A task is planned in a meeting held every month – Iteration planning. </a:t>
            </a:r>
          </a:p>
          <a:p>
            <a:pPr marL="457200" indent="-457200">
              <a:buAutoNum type="arabicPeriod"/>
            </a:pPr>
            <a:r>
              <a:rPr lang="en-US" dirty="0"/>
              <a:t>Several tasks or stories are assigned to you in this meeting of your choice. </a:t>
            </a:r>
          </a:p>
          <a:p>
            <a:pPr marL="457200" indent="-457200">
              <a:buAutoNum type="arabicPeriod"/>
            </a:pPr>
            <a:r>
              <a:rPr lang="en-US" dirty="0"/>
              <a:t>You then pick them up on a daily basis, write code for it, and then write test cases. </a:t>
            </a:r>
          </a:p>
          <a:p>
            <a:pPr marL="457200" indent="-457200">
              <a:buAutoNum type="arabicPeriod"/>
            </a:pPr>
            <a:r>
              <a:rPr lang="en-US" dirty="0"/>
              <a:t>Upon finishing the “story” or task, this goes into code review and is reviewed by team members. </a:t>
            </a:r>
          </a:p>
          <a:p>
            <a:pPr marL="457200" indent="-457200">
              <a:buAutoNum type="arabicPeriod"/>
            </a:pPr>
            <a:r>
              <a:rPr lang="en-US" dirty="0"/>
              <a:t>Their comments on such reviews are resolved.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Work of that story is considered done, when your work is merged.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221D9-155F-3131-497F-B725654C4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882" y="1314245"/>
            <a:ext cx="7288888" cy="510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113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C75D-9DDC-470B-9091-667523D20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38697"/>
            <a:ext cx="11352107" cy="660400"/>
          </a:xfrm>
        </p:spPr>
        <p:txBody>
          <a:bodyPr/>
          <a:lstStyle/>
          <a:p>
            <a:r>
              <a:rPr lang="en-US" dirty="0"/>
              <a:t>Key Suggestions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5729D-6E17-45C4-99EF-0BE52DC736D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Do not get stuck on complicated tasks, take help and move on. </a:t>
            </a:r>
          </a:p>
          <a:p>
            <a:pPr marL="457200" indent="-457200">
              <a:buAutoNum type="arabicPeriod"/>
            </a:pPr>
            <a:r>
              <a:rPr lang="en-US" dirty="0"/>
              <a:t>Do not get distracted from one task to another. </a:t>
            </a:r>
          </a:p>
          <a:p>
            <a:pPr marL="457200" indent="-457200">
              <a:buAutoNum type="arabicPeriod"/>
            </a:pPr>
            <a:r>
              <a:rPr lang="en-US" dirty="0"/>
              <a:t>Try to focus on assuring better quality of code rather than rushing to completion.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8BCD47F-F88C-E0DE-3755-B06687D1F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2"/>
          <a:stretch/>
        </p:blipFill>
        <p:spPr bwMode="auto">
          <a:xfrm>
            <a:off x="2910624" y="3063710"/>
            <a:ext cx="5314950" cy="310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501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C75D-9DDC-470B-9091-667523D20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9" y="457550"/>
            <a:ext cx="11352107" cy="660400"/>
          </a:xfrm>
        </p:spPr>
        <p:txBody>
          <a:bodyPr/>
          <a:lstStyle/>
          <a:p>
            <a:r>
              <a:rPr lang="en-US" dirty="0"/>
              <a:t>Technical Learnings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5729D-6E17-45C4-99EF-0BE52DC736D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While seemingly obvious, simpler solutions to problems are better than more complex ones.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Its important to know what each line and function of your code does. You can work without this too, just not as efficiently.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Indexes are more important in </a:t>
            </a:r>
            <a:r>
              <a:rPr lang="en-US" dirty="0" err="1"/>
              <a:t>sql</a:t>
            </a:r>
            <a:r>
              <a:rPr lang="en-US" dirty="0"/>
              <a:t> than we give them credit for. They are a topic worth learning deeply about.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Best Practices: </a:t>
            </a:r>
          </a:p>
          <a:p>
            <a:pPr marL="1143000" lvl="1">
              <a:buFont typeface="+mj-lt"/>
              <a:buAutoNum type="arabicPeriod"/>
            </a:pPr>
            <a:r>
              <a:rPr lang="en-US" dirty="0"/>
              <a:t>Use constants on left side of your “=” in if statements. </a:t>
            </a:r>
          </a:p>
          <a:p>
            <a:pPr marL="1143000" lvl="1">
              <a:buFont typeface="+mj-lt"/>
              <a:buAutoNum type="arabicPeriod"/>
            </a:pPr>
            <a:r>
              <a:rPr lang="en-US" dirty="0"/>
              <a:t>Use .equals or such function wherever you can as opposed to symbols.</a:t>
            </a:r>
          </a:p>
          <a:p>
            <a:pPr marL="1143000" lvl="1">
              <a:buFont typeface="+mj-lt"/>
              <a:buAutoNum type="arabicPeriod"/>
            </a:pPr>
            <a:r>
              <a:rPr lang="en-US" dirty="0"/>
              <a:t>Use objects instead of primitive values. They are null safe. </a:t>
            </a:r>
          </a:p>
          <a:p>
            <a:pPr marL="1143000" lvl="1">
              <a:buFont typeface="+mj-lt"/>
              <a:buAutoNum type="arabicPeriod"/>
            </a:pPr>
            <a:r>
              <a:rPr lang="en-US" dirty="0"/>
              <a:t>Try to use immutable types wherever you can. </a:t>
            </a:r>
          </a:p>
        </p:txBody>
      </p:sp>
    </p:spTree>
    <p:extLst>
      <p:ext uri="{BB962C8B-B14F-4D97-AF65-F5344CB8AC3E}">
        <p14:creationId xmlns:p14="http://schemas.microsoft.com/office/powerpoint/2010/main" val="110712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C75D-9DDC-470B-9091-667523D20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9" y="457550"/>
            <a:ext cx="11352107" cy="660400"/>
          </a:xfrm>
        </p:spPr>
        <p:txBody>
          <a:bodyPr/>
          <a:lstStyle/>
          <a:p>
            <a:r>
              <a:rPr lang="en-US" dirty="0"/>
              <a:t>Technical Learnings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5729D-6E17-45C4-99EF-0BE52DC736D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When a lot of files are conflicting, instead of getting frustrated, its best to resolve it with patience, than losing it. A few patient minutes can avoid hours of work later.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Test your work on dev and higher environments before marking it as done.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sonar cloud, and other warnings and code checks </a:t>
            </a:r>
            <a:r>
              <a:rPr lang="en-US" dirty="0" err="1"/>
              <a:t>intellij</a:t>
            </a:r>
            <a:r>
              <a:rPr lang="en-US" dirty="0"/>
              <a:t> offers.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writing questionable code, try to write it as close to origin of data as possible. That makes it easier to debug.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using a relational database, normalization is preferred over slight complexity. Simple queries are better than joins, even if you have to make a few tables for it.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88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C1C1-3902-C946-8959-17C20FA7CE1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Agenda 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38C221-FF9D-C344-9E22-C4FEE402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494455"/>
              </p:ext>
            </p:extLst>
          </p:nvPr>
        </p:nvGraphicFramePr>
        <p:xfrm>
          <a:off x="527537" y="1088929"/>
          <a:ext cx="11063330" cy="47797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63330">
                  <a:extLst>
                    <a:ext uri="{9D8B030D-6E8A-4147-A177-3AD203B41FA5}">
                      <a16:colId xmlns:a16="http://schemas.microsoft.com/office/drawing/2014/main" val="947516102"/>
                    </a:ext>
                  </a:extLst>
                </a:gridCol>
              </a:tblGrid>
              <a:tr h="809678">
                <a:tc>
                  <a:txBody>
                    <a:bodyPr/>
                    <a:lstStyle/>
                    <a:p>
                      <a:pPr marL="460375" marR="0" lvl="0" indent="-4603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207832"/>
                  </a:ext>
                </a:extLst>
              </a:tr>
              <a:tr h="809678">
                <a:tc>
                  <a:txBody>
                    <a:bodyPr/>
                    <a:lstStyle/>
                    <a:p>
                      <a:pPr marL="460375" indent="-460375"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Project Details</a:t>
                      </a: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071032"/>
                  </a:ext>
                </a:extLst>
              </a:tr>
              <a:tr h="809678">
                <a:tc>
                  <a:txBody>
                    <a:bodyPr/>
                    <a:lstStyle/>
                    <a:p>
                      <a:pPr marL="460375" indent="-460375"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Theoretical Background</a:t>
                      </a: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22671"/>
                  </a:ext>
                </a:extLst>
              </a:tr>
              <a:tr h="761806">
                <a:tc>
                  <a:txBody>
                    <a:bodyPr/>
                    <a:lstStyle/>
                    <a:p>
                      <a:pPr marL="460375" indent="-460375"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Methodology Followed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076334"/>
                  </a:ext>
                </a:extLst>
              </a:tr>
              <a:tr h="809678">
                <a:tc>
                  <a:txBody>
                    <a:bodyPr/>
                    <a:lstStyle/>
                    <a:p>
                      <a:pPr marL="460375" indent="-460375"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Data Collection and Analysis</a:t>
                      </a: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21784"/>
                  </a:ext>
                </a:extLst>
              </a:tr>
              <a:tr h="779228">
                <a:tc>
                  <a:txBody>
                    <a:bodyPr/>
                    <a:lstStyle/>
                    <a:p>
                      <a:pPr marL="460375" indent="-460375"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Key Suggestions and Learnings</a:t>
                      </a: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691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759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C75D-9DDC-470B-9091-667523D20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38697"/>
            <a:ext cx="11352107" cy="660400"/>
          </a:xfrm>
        </p:spPr>
        <p:txBody>
          <a:bodyPr/>
          <a:lstStyle/>
          <a:p>
            <a:r>
              <a:rPr lang="en-US" dirty="0"/>
              <a:t>Personal Learnings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5729D-6E17-45C4-99EF-0BE52DC736D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0CEE23F-FF52-9775-6236-08081AEA9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7"/>
          <a:stretch/>
        </p:blipFill>
        <p:spPr bwMode="auto">
          <a:xfrm>
            <a:off x="1176286" y="1409252"/>
            <a:ext cx="9391161" cy="483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28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4BE2A-63D6-444E-B410-2E3C58630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Theoritical</a:t>
            </a:r>
            <a:r>
              <a:rPr lang="en-US" dirty="0"/>
              <a:t> </a:t>
            </a:r>
            <a:r>
              <a:rPr lang="en-US" dirty="0" err="1"/>
              <a:t>Backgroudn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69BEA0-E280-402A-A1D4-D8B841429619}"/>
              </a:ext>
            </a:extLst>
          </p:cNvPr>
          <p:cNvSpPr/>
          <p:nvPr/>
        </p:nvSpPr>
        <p:spPr>
          <a:xfrm>
            <a:off x="426719" y="1291166"/>
            <a:ext cx="3705691" cy="93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C2879C-B940-4480-93D3-3F141304B269}"/>
              </a:ext>
            </a:extLst>
          </p:cNvPr>
          <p:cNvSpPr/>
          <p:nvPr/>
        </p:nvSpPr>
        <p:spPr>
          <a:xfrm>
            <a:off x="413173" y="2226733"/>
            <a:ext cx="11338561" cy="3592727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E6A5E-C206-4FD7-942A-D0FDDC3976B5}"/>
              </a:ext>
            </a:extLst>
          </p:cNvPr>
          <p:cNvSpPr/>
          <p:nvPr/>
        </p:nvSpPr>
        <p:spPr>
          <a:xfrm>
            <a:off x="4249927" y="1291166"/>
            <a:ext cx="3705691" cy="93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My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AB57B9-4E33-477C-BFC3-6DFDF68C29F8}"/>
              </a:ext>
            </a:extLst>
          </p:cNvPr>
          <p:cNvSpPr/>
          <p:nvPr/>
        </p:nvSpPr>
        <p:spPr>
          <a:xfrm>
            <a:off x="8073135" y="1291166"/>
            <a:ext cx="3705691" cy="93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Cruise RMS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EC989A-6C48-439F-BCF3-37A333574628}"/>
              </a:ext>
            </a:extLst>
          </p:cNvPr>
          <p:cNvGrpSpPr/>
          <p:nvPr/>
        </p:nvGrpSpPr>
        <p:grpSpPr>
          <a:xfrm>
            <a:off x="4197431" y="1291166"/>
            <a:ext cx="3813725" cy="4528294"/>
            <a:chOff x="4197431" y="1291166"/>
            <a:chExt cx="3813725" cy="432422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10CE65-2255-4AE0-BA18-5077A9717BCC}"/>
                </a:ext>
              </a:extLst>
            </p:cNvPr>
            <p:cNvCxnSpPr/>
            <p:nvPr/>
          </p:nvCxnSpPr>
          <p:spPr>
            <a:xfrm>
              <a:off x="4197431" y="1291166"/>
              <a:ext cx="0" cy="4324221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C984A5-3657-4BFF-BB11-457319187837}"/>
                </a:ext>
              </a:extLst>
            </p:cNvPr>
            <p:cNvCxnSpPr/>
            <p:nvPr/>
          </p:nvCxnSpPr>
          <p:spPr>
            <a:xfrm>
              <a:off x="8011156" y="1291166"/>
              <a:ext cx="0" cy="4324221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DC7530-17E8-4F6F-9BA4-1BD36856FCCD}"/>
              </a:ext>
            </a:extLst>
          </p:cNvPr>
          <p:cNvGrpSpPr/>
          <p:nvPr/>
        </p:nvGrpSpPr>
        <p:grpSpPr>
          <a:xfrm>
            <a:off x="3961187" y="1539292"/>
            <a:ext cx="439315" cy="439315"/>
            <a:chOff x="2937767" y="1540177"/>
            <a:chExt cx="439315" cy="43931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4820B8-E081-4787-9BF9-BFB2EA742353}"/>
                </a:ext>
              </a:extLst>
            </p:cNvPr>
            <p:cNvSpPr/>
            <p:nvPr/>
          </p:nvSpPr>
          <p:spPr>
            <a:xfrm rot="5400000">
              <a:off x="2937767" y="1540177"/>
              <a:ext cx="439315" cy="4393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B5E2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0F61747-EE64-4B6F-A4FD-9618C1FECBF6}"/>
                </a:ext>
              </a:extLst>
            </p:cNvPr>
            <p:cNvSpPr/>
            <p:nvPr/>
          </p:nvSpPr>
          <p:spPr>
            <a:xfrm>
              <a:off x="3090048" y="1628181"/>
              <a:ext cx="156575" cy="26173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E58CF41-1421-47A8-9B8A-553F145578FA}"/>
              </a:ext>
            </a:extLst>
          </p:cNvPr>
          <p:cNvGrpSpPr/>
          <p:nvPr/>
        </p:nvGrpSpPr>
        <p:grpSpPr>
          <a:xfrm>
            <a:off x="7756482" y="1539292"/>
            <a:ext cx="439315" cy="439315"/>
            <a:chOff x="2937767" y="1540177"/>
            <a:chExt cx="439315" cy="43931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FD039B5-3D21-47FF-AA4E-A5905EA12F64}"/>
                </a:ext>
              </a:extLst>
            </p:cNvPr>
            <p:cNvSpPr/>
            <p:nvPr/>
          </p:nvSpPr>
          <p:spPr>
            <a:xfrm rot="5400000">
              <a:off x="2937767" y="1540177"/>
              <a:ext cx="439315" cy="4393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B5E2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897C448-25B1-41C9-9EF4-1B52776C9F4F}"/>
                </a:ext>
              </a:extLst>
            </p:cNvPr>
            <p:cNvSpPr/>
            <p:nvPr/>
          </p:nvSpPr>
          <p:spPr>
            <a:xfrm>
              <a:off x="3090048" y="1628181"/>
              <a:ext cx="156575" cy="26173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B4C94C1-A87F-4B8C-8678-E2F43BF10D62}"/>
              </a:ext>
            </a:extLst>
          </p:cNvPr>
          <p:cNvSpPr txBox="1"/>
          <p:nvPr/>
        </p:nvSpPr>
        <p:spPr>
          <a:xfrm>
            <a:off x="637953" y="2364520"/>
            <a:ext cx="3323232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Part of the Cruise RMS team.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Finished an Angular Training at work.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 intend to also work in making the UI as soon as we finish training.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BEC9B5-9AEC-4287-8F3F-AC9E3BC56064}"/>
              </a:ext>
            </a:extLst>
          </p:cNvPr>
          <p:cNvSpPr txBox="1"/>
          <p:nvPr/>
        </p:nvSpPr>
        <p:spPr>
          <a:xfrm>
            <a:off x="4451677" y="2364520"/>
            <a:ext cx="332323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My team consists of Arun Pratap Singh,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Harekishan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Shivnani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Sunanda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DuttaSen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Rajendra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Mulgali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and Omkar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Chogale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My Mentor and manager is Mr.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Harekishan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Shivnani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0B7BFC-0BBE-4103-AC28-05850004E307}"/>
              </a:ext>
            </a:extLst>
          </p:cNvPr>
          <p:cNvSpPr txBox="1"/>
          <p:nvPr/>
        </p:nvSpPr>
        <p:spPr>
          <a:xfrm>
            <a:off x="8265401" y="2364520"/>
            <a:ext cx="332323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We are developing a new Product for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IDeaS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It involves Forecasting revenue for Cruise Companies.</a:t>
            </a:r>
          </a:p>
        </p:txBody>
      </p:sp>
    </p:spTree>
    <p:extLst>
      <p:ext uri="{BB962C8B-B14F-4D97-AF65-F5344CB8AC3E}">
        <p14:creationId xmlns:p14="http://schemas.microsoft.com/office/powerpoint/2010/main" val="33004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57AEC-641A-448D-8659-815FD3A6A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8" y="494929"/>
            <a:ext cx="11352107" cy="660400"/>
          </a:xfrm>
        </p:spPr>
        <p:txBody>
          <a:bodyPr/>
          <a:lstStyle/>
          <a:p>
            <a:r>
              <a:rPr lang="en-US" dirty="0"/>
              <a:t>Cruise RMS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E8F3A24-BA56-437C-A7C7-16B881E31FE1}"/>
              </a:ext>
            </a:extLst>
          </p:cNvPr>
          <p:cNvGrpSpPr/>
          <p:nvPr/>
        </p:nvGrpSpPr>
        <p:grpSpPr>
          <a:xfrm>
            <a:off x="406400" y="1534042"/>
            <a:ext cx="11352107" cy="3642899"/>
            <a:chOff x="309761" y="1534042"/>
            <a:chExt cx="11516833" cy="36957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7AA486-9624-4F12-80ED-E03EB62DF0F6}"/>
                </a:ext>
              </a:extLst>
            </p:cNvPr>
            <p:cNvSpPr/>
            <p:nvPr/>
          </p:nvSpPr>
          <p:spPr>
            <a:xfrm>
              <a:off x="309762" y="1534042"/>
              <a:ext cx="3668233" cy="3495999"/>
            </a:xfrm>
            <a:prstGeom prst="rect">
              <a:avLst/>
            </a:prstGeom>
            <a:solidFill>
              <a:srgbClr val="20426C">
                <a:alpha val="8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1309E8-92EA-4F0B-9DBA-91552A7B0DD2}"/>
                </a:ext>
              </a:extLst>
            </p:cNvPr>
            <p:cNvSpPr/>
            <p:nvPr/>
          </p:nvSpPr>
          <p:spPr>
            <a:xfrm>
              <a:off x="4254441" y="1534042"/>
              <a:ext cx="3668233" cy="3495999"/>
            </a:xfrm>
            <a:prstGeom prst="rect">
              <a:avLst/>
            </a:prstGeom>
            <a:solidFill>
              <a:srgbClr val="20426C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8F369D-E80C-4E5C-A4B0-5818B160EB10}"/>
                </a:ext>
              </a:extLst>
            </p:cNvPr>
            <p:cNvSpPr/>
            <p:nvPr/>
          </p:nvSpPr>
          <p:spPr>
            <a:xfrm>
              <a:off x="8158361" y="1534042"/>
              <a:ext cx="3668233" cy="3495999"/>
            </a:xfrm>
            <a:prstGeom prst="rect">
              <a:avLst/>
            </a:prstGeom>
            <a:solidFill>
              <a:srgbClr val="20426C">
                <a:alpha val="80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A6DA71B-05FE-47C9-9124-BD325A8C4856}"/>
                </a:ext>
              </a:extLst>
            </p:cNvPr>
            <p:cNvSpPr/>
            <p:nvPr/>
          </p:nvSpPr>
          <p:spPr>
            <a:xfrm>
              <a:off x="309761" y="5044516"/>
              <a:ext cx="3668233" cy="185286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18E5CE5-7517-4397-AFD5-C0F5E7D29921}"/>
                </a:ext>
              </a:extLst>
            </p:cNvPr>
            <p:cNvSpPr/>
            <p:nvPr/>
          </p:nvSpPr>
          <p:spPr>
            <a:xfrm>
              <a:off x="4254441" y="5044516"/>
              <a:ext cx="3668233" cy="185286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EF0B24C-A3CC-4DEF-858E-272A906E26CE}"/>
                </a:ext>
              </a:extLst>
            </p:cNvPr>
            <p:cNvSpPr/>
            <p:nvPr/>
          </p:nvSpPr>
          <p:spPr>
            <a:xfrm>
              <a:off x="8158360" y="5044516"/>
              <a:ext cx="3668233" cy="185286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C5E4A69-FE34-4616-9014-2B718AEA8B8C}"/>
              </a:ext>
            </a:extLst>
          </p:cNvPr>
          <p:cNvCxnSpPr>
            <a:cxnSpLocks/>
          </p:cNvCxnSpPr>
          <p:nvPr/>
        </p:nvCxnSpPr>
        <p:spPr>
          <a:xfrm flipH="1">
            <a:off x="645107" y="2219503"/>
            <a:ext cx="306435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63B4BB-FD31-439D-ACFC-9955753995EA}"/>
              </a:ext>
            </a:extLst>
          </p:cNvPr>
          <p:cNvSpPr txBox="1"/>
          <p:nvPr/>
        </p:nvSpPr>
        <p:spPr>
          <a:xfrm>
            <a:off x="551423" y="1631068"/>
            <a:ext cx="3251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Backend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070747-5F21-4280-A617-096672793520}"/>
              </a:ext>
            </a:extLst>
          </p:cNvPr>
          <p:cNvSpPr/>
          <p:nvPr/>
        </p:nvSpPr>
        <p:spPr>
          <a:xfrm>
            <a:off x="621984" y="2424666"/>
            <a:ext cx="311060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File Processing</a:t>
            </a:r>
          </a:p>
          <a:p>
            <a:pPr marL="285750" marR="0" lvl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Java Spring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29D0965-EF3A-442C-8276-8E3CB96FACF8}"/>
              </a:ext>
            </a:extLst>
          </p:cNvPr>
          <p:cNvCxnSpPr>
            <a:cxnSpLocks/>
          </p:cNvCxnSpPr>
          <p:nvPr/>
        </p:nvCxnSpPr>
        <p:spPr>
          <a:xfrm flipH="1">
            <a:off x="4563821" y="2219503"/>
            <a:ext cx="306435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AC19C82-14AC-4AD2-ACE4-8AC9220295B7}"/>
              </a:ext>
            </a:extLst>
          </p:cNvPr>
          <p:cNvSpPr txBox="1"/>
          <p:nvPr/>
        </p:nvSpPr>
        <p:spPr>
          <a:xfrm>
            <a:off x="4470137" y="1631068"/>
            <a:ext cx="3251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Database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44DF60-52B7-4466-820B-5513B4641AC8}"/>
              </a:ext>
            </a:extLst>
          </p:cNvPr>
          <p:cNvSpPr/>
          <p:nvPr/>
        </p:nvSpPr>
        <p:spPr>
          <a:xfrm>
            <a:off x="4540698" y="2424666"/>
            <a:ext cx="31106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Postgres Docker Containers</a:t>
            </a:r>
          </a:p>
          <a:p>
            <a:pPr marL="285750" marR="0" lvl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Relational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09E99DD-079E-445D-81BC-A9EF9C3BC470}"/>
              </a:ext>
            </a:extLst>
          </p:cNvPr>
          <p:cNvCxnSpPr>
            <a:cxnSpLocks/>
          </p:cNvCxnSpPr>
          <p:nvPr/>
        </p:nvCxnSpPr>
        <p:spPr>
          <a:xfrm flipH="1">
            <a:off x="8475854" y="2219503"/>
            <a:ext cx="306435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06C57F5-1FD6-47A9-8E91-019B332721A0}"/>
              </a:ext>
            </a:extLst>
          </p:cNvPr>
          <p:cNvSpPr txBox="1"/>
          <p:nvPr/>
        </p:nvSpPr>
        <p:spPr>
          <a:xfrm>
            <a:off x="8382170" y="1631068"/>
            <a:ext cx="3251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Frontend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403BF43-8C85-4F08-AD0C-FB10C8232D2E}"/>
              </a:ext>
            </a:extLst>
          </p:cNvPr>
          <p:cNvSpPr/>
          <p:nvPr/>
        </p:nvSpPr>
        <p:spPr>
          <a:xfrm>
            <a:off x="8452731" y="2424666"/>
            <a:ext cx="31106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Angular</a:t>
            </a:r>
          </a:p>
          <a:p>
            <a:pPr marL="285750" marR="0" lvl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Design process ongoing in Figma</a:t>
            </a:r>
          </a:p>
        </p:txBody>
      </p:sp>
    </p:spTree>
    <p:extLst>
      <p:ext uri="{BB962C8B-B14F-4D97-AF65-F5344CB8AC3E}">
        <p14:creationId xmlns:p14="http://schemas.microsoft.com/office/powerpoint/2010/main" val="2392108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174E-FA1C-462E-538C-6864FC1DC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Completed Till Date – Month 1</a:t>
            </a:r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AF11F2-CA57-BBFE-1226-A6B24A486205}"/>
              </a:ext>
            </a:extLst>
          </p:cNvPr>
          <p:cNvGrpSpPr/>
          <p:nvPr/>
        </p:nvGrpSpPr>
        <p:grpSpPr>
          <a:xfrm>
            <a:off x="7798986" y="1608668"/>
            <a:ext cx="3657600" cy="3835822"/>
            <a:chOff x="7965600" y="1350387"/>
            <a:chExt cx="3657600" cy="383582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27530B-205A-4E65-039C-B3ABBA9A497A}"/>
                </a:ext>
              </a:extLst>
            </p:cNvPr>
            <p:cNvGrpSpPr/>
            <p:nvPr/>
          </p:nvGrpSpPr>
          <p:grpSpPr>
            <a:xfrm>
              <a:off x="7965600" y="2092868"/>
              <a:ext cx="3657600" cy="3093341"/>
              <a:chOff x="406400" y="3113536"/>
              <a:chExt cx="3078711" cy="269975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A0CE16-EF5E-5646-7D70-2A2C8B09B5E1}"/>
                  </a:ext>
                </a:extLst>
              </p:cNvPr>
              <p:cNvSpPr/>
              <p:nvPr/>
            </p:nvSpPr>
            <p:spPr>
              <a:xfrm>
                <a:off x="406400" y="4009335"/>
                <a:ext cx="3078711" cy="1649788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426C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Working with my team to design the schema, and learning in depth about it in the process. 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C74891-3396-1740-3221-5D5FDB434293}"/>
                  </a:ext>
                </a:extLst>
              </p:cNvPr>
              <p:cNvSpPr txBox="1"/>
              <p:nvPr/>
            </p:nvSpPr>
            <p:spPr>
              <a:xfrm>
                <a:off x="406400" y="3113536"/>
                <a:ext cx="3078711" cy="89579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bIns="182880" rtlCol="0" anchor="b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Designing Schema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3061EE-6166-9468-EBC8-00AAB580B81D}"/>
                  </a:ext>
                </a:extLst>
              </p:cNvPr>
              <p:cNvSpPr txBox="1"/>
              <p:nvPr/>
            </p:nvSpPr>
            <p:spPr>
              <a:xfrm>
                <a:off x="406400" y="5659123"/>
                <a:ext cx="3078711" cy="15417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AE33E4-1EB7-977D-839E-EFFA150DA7A4}"/>
                </a:ext>
              </a:extLst>
            </p:cNvPr>
            <p:cNvSpPr/>
            <p:nvPr/>
          </p:nvSpPr>
          <p:spPr>
            <a:xfrm>
              <a:off x="9159930" y="1350387"/>
              <a:ext cx="1219826" cy="12198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398B75-4D94-E2C7-65B4-ED501DE6D64D}"/>
              </a:ext>
            </a:extLst>
          </p:cNvPr>
          <p:cNvGrpSpPr/>
          <p:nvPr/>
        </p:nvGrpSpPr>
        <p:grpSpPr>
          <a:xfrm>
            <a:off x="483786" y="1608668"/>
            <a:ext cx="3657600" cy="3835822"/>
            <a:chOff x="406295" y="1350387"/>
            <a:chExt cx="3657600" cy="383582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8FA0841-AA45-3489-C4C6-97B2906FC69A}"/>
                </a:ext>
              </a:extLst>
            </p:cNvPr>
            <p:cNvGrpSpPr/>
            <p:nvPr/>
          </p:nvGrpSpPr>
          <p:grpSpPr>
            <a:xfrm>
              <a:off x="406295" y="2092868"/>
              <a:ext cx="3657600" cy="3093341"/>
              <a:chOff x="403456" y="3113536"/>
              <a:chExt cx="3078711" cy="269975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52DD080-5604-6DAD-3DA7-2A7DED955FA6}"/>
                  </a:ext>
                </a:extLst>
              </p:cNvPr>
              <p:cNvSpPr/>
              <p:nvPr/>
            </p:nvSpPr>
            <p:spPr>
              <a:xfrm>
                <a:off x="403456" y="4009335"/>
                <a:ext cx="3078711" cy="164978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426C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Started with making a demo project to get a hands-on about our tech stack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05D6EA-939A-7058-BD0C-1EA66458B87F}"/>
                  </a:ext>
                </a:extLst>
              </p:cNvPr>
              <p:cNvSpPr txBox="1"/>
              <p:nvPr/>
            </p:nvSpPr>
            <p:spPr>
              <a:xfrm>
                <a:off x="403456" y="3113536"/>
                <a:ext cx="3078711" cy="895798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bIns="182880" rtlCol="0" anchor="b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Demo Project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BCC6EA-C152-734C-16A7-9924ACF74B91}"/>
                  </a:ext>
                </a:extLst>
              </p:cNvPr>
              <p:cNvSpPr txBox="1"/>
              <p:nvPr/>
            </p:nvSpPr>
            <p:spPr>
              <a:xfrm>
                <a:off x="403456" y="5659123"/>
                <a:ext cx="3078711" cy="154172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0BF764-2ADE-B733-F1FD-01F87846D082}"/>
                </a:ext>
              </a:extLst>
            </p:cNvPr>
            <p:cNvSpPr/>
            <p:nvPr/>
          </p:nvSpPr>
          <p:spPr>
            <a:xfrm>
              <a:off x="1688137" y="1350387"/>
              <a:ext cx="1219826" cy="12198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14F04-4225-B752-955D-D37D228DA454}"/>
              </a:ext>
            </a:extLst>
          </p:cNvPr>
          <p:cNvGrpSpPr/>
          <p:nvPr/>
        </p:nvGrpSpPr>
        <p:grpSpPr>
          <a:xfrm>
            <a:off x="4141386" y="1608668"/>
            <a:ext cx="3657600" cy="3835822"/>
            <a:chOff x="4199203" y="1350387"/>
            <a:chExt cx="3657600" cy="383582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A4E46C8-2B38-D902-0478-C400FA2BD0CB}"/>
                </a:ext>
              </a:extLst>
            </p:cNvPr>
            <p:cNvGrpSpPr/>
            <p:nvPr/>
          </p:nvGrpSpPr>
          <p:grpSpPr>
            <a:xfrm>
              <a:off x="4199203" y="2092868"/>
              <a:ext cx="3657600" cy="3093341"/>
              <a:chOff x="406400" y="3113536"/>
              <a:chExt cx="3078711" cy="269975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53C2CBD-AA31-7314-A155-4E8659FA0504}"/>
                  </a:ext>
                </a:extLst>
              </p:cNvPr>
              <p:cNvSpPr/>
              <p:nvPr/>
            </p:nvSpPr>
            <p:spPr>
              <a:xfrm>
                <a:off x="406400" y="4009335"/>
                <a:ext cx="3078711" cy="16497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426C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Process Input files given by client.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287BB4-E58B-3B19-015D-858D611CC4B1}"/>
                  </a:ext>
                </a:extLst>
              </p:cNvPr>
              <p:cNvSpPr txBox="1"/>
              <p:nvPr/>
            </p:nvSpPr>
            <p:spPr>
              <a:xfrm>
                <a:off x="406400" y="3113536"/>
                <a:ext cx="3078711" cy="895798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bIns="182880" rtlCol="0" anchor="b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Processing Files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7FE5AB-E2DB-4CC7-24D8-51B96E6E5717}"/>
                  </a:ext>
                </a:extLst>
              </p:cNvPr>
              <p:cNvSpPr txBox="1"/>
              <p:nvPr/>
            </p:nvSpPr>
            <p:spPr>
              <a:xfrm>
                <a:off x="406400" y="5659123"/>
                <a:ext cx="3078711" cy="154172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3CA0F5-00C9-AF24-5564-727705FE75C4}"/>
                </a:ext>
              </a:extLst>
            </p:cNvPr>
            <p:cNvSpPr/>
            <p:nvPr/>
          </p:nvSpPr>
          <p:spPr>
            <a:xfrm>
              <a:off x="5472488" y="1350387"/>
              <a:ext cx="1219826" cy="12198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23" name="Graphic 22" descr="Meeting">
            <a:extLst>
              <a:ext uri="{FF2B5EF4-FFF2-40B4-BE49-F238E27FC236}">
                <a16:creationId xmlns:a16="http://schemas.microsoft.com/office/drawing/2014/main" id="{3EE75AAE-5CC2-1818-E764-2394D1DC9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8341" y="1761381"/>
            <a:ext cx="914400" cy="914400"/>
          </a:xfrm>
          <a:prstGeom prst="rect">
            <a:avLst/>
          </a:prstGeom>
        </p:spPr>
      </p:pic>
      <p:pic>
        <p:nvPicPr>
          <p:cNvPr id="24" name="Graphic 23" descr="Open folder">
            <a:extLst>
              <a:ext uri="{FF2B5EF4-FFF2-40B4-BE49-F238E27FC236}">
                <a16:creationId xmlns:a16="http://schemas.microsoft.com/office/drawing/2014/main" id="{7B18E8DC-0915-39D9-14F8-35E9982DE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1772406"/>
            <a:ext cx="914400" cy="914400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5256F9C5-6E3C-A25B-D787-B9B83BACD0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0586" y="18135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7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97B23F-BE29-4428-A931-CEBF36025A3B}"/>
              </a:ext>
            </a:extLst>
          </p:cNvPr>
          <p:cNvGrpSpPr/>
          <p:nvPr/>
        </p:nvGrpSpPr>
        <p:grpSpPr>
          <a:xfrm>
            <a:off x="7798986" y="1608668"/>
            <a:ext cx="3657600" cy="3835822"/>
            <a:chOff x="7965600" y="1350387"/>
            <a:chExt cx="3657600" cy="383582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94ACE13-B0F5-461A-809C-970DAEC181CF}"/>
                </a:ext>
              </a:extLst>
            </p:cNvPr>
            <p:cNvGrpSpPr/>
            <p:nvPr/>
          </p:nvGrpSpPr>
          <p:grpSpPr>
            <a:xfrm>
              <a:off x="7965600" y="2092868"/>
              <a:ext cx="3657600" cy="3093341"/>
              <a:chOff x="406400" y="3113536"/>
              <a:chExt cx="3078711" cy="269975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C0EAEB-424B-42DB-9A0F-6380493DE305}"/>
                  </a:ext>
                </a:extLst>
              </p:cNvPr>
              <p:cNvSpPr/>
              <p:nvPr/>
            </p:nvSpPr>
            <p:spPr>
              <a:xfrm>
                <a:off x="406400" y="4009335"/>
                <a:ext cx="3078711" cy="1649788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426C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Attend and learn Angular for building frontend.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81D234B-573C-4B4A-81D5-DA64B6A587DE}"/>
                  </a:ext>
                </a:extLst>
              </p:cNvPr>
              <p:cNvSpPr txBox="1"/>
              <p:nvPr/>
            </p:nvSpPr>
            <p:spPr>
              <a:xfrm>
                <a:off x="406400" y="3113536"/>
                <a:ext cx="3078711" cy="89579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bIns="182880" rtlCol="0" anchor="b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Angular Training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6E7698-C5DD-488F-AD23-FBB334FC4923}"/>
                  </a:ext>
                </a:extLst>
              </p:cNvPr>
              <p:cNvSpPr txBox="1"/>
              <p:nvPr/>
            </p:nvSpPr>
            <p:spPr>
              <a:xfrm>
                <a:off x="406400" y="5659123"/>
                <a:ext cx="3078711" cy="15417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2A3C4B3-FFA8-4179-9026-6890DD671268}"/>
                </a:ext>
              </a:extLst>
            </p:cNvPr>
            <p:cNvSpPr/>
            <p:nvPr/>
          </p:nvSpPr>
          <p:spPr>
            <a:xfrm>
              <a:off x="9159930" y="1350387"/>
              <a:ext cx="1219826" cy="12198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F02F63-F479-46F5-9112-8CF982744715}"/>
              </a:ext>
            </a:extLst>
          </p:cNvPr>
          <p:cNvGrpSpPr/>
          <p:nvPr/>
        </p:nvGrpSpPr>
        <p:grpSpPr>
          <a:xfrm>
            <a:off x="483786" y="1608668"/>
            <a:ext cx="3657600" cy="3835822"/>
            <a:chOff x="406295" y="1350387"/>
            <a:chExt cx="3657600" cy="383582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C63D699-0F2C-430F-86AE-4D39F45B8F6B}"/>
                </a:ext>
              </a:extLst>
            </p:cNvPr>
            <p:cNvGrpSpPr/>
            <p:nvPr/>
          </p:nvGrpSpPr>
          <p:grpSpPr>
            <a:xfrm>
              <a:off x="406295" y="2092868"/>
              <a:ext cx="3657600" cy="3093341"/>
              <a:chOff x="403456" y="3113536"/>
              <a:chExt cx="3078711" cy="269975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93F616E-7F06-4676-99B2-A0494E41E454}"/>
                  </a:ext>
                </a:extLst>
              </p:cNvPr>
              <p:cNvSpPr/>
              <p:nvPr/>
            </p:nvSpPr>
            <p:spPr>
              <a:xfrm>
                <a:off x="403456" y="4009335"/>
                <a:ext cx="3078711" cy="164978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426C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Out of Order and Historical Pricing files need to be processed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8A41055-BA48-4DB8-8B04-D9E1E185E6F9}"/>
                  </a:ext>
                </a:extLst>
              </p:cNvPr>
              <p:cNvSpPr txBox="1"/>
              <p:nvPr/>
            </p:nvSpPr>
            <p:spPr>
              <a:xfrm>
                <a:off x="403456" y="3113536"/>
                <a:ext cx="3078711" cy="895798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bIns="182880" rtlCol="0" anchor="b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Process 2 new Files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9562B7-126B-432E-B10B-0D24E9FC1627}"/>
                  </a:ext>
                </a:extLst>
              </p:cNvPr>
              <p:cNvSpPr txBox="1"/>
              <p:nvPr/>
            </p:nvSpPr>
            <p:spPr>
              <a:xfrm>
                <a:off x="403456" y="5659123"/>
                <a:ext cx="3078711" cy="154172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0EEF305-49FB-41B2-B84B-5B60FA985683}"/>
                </a:ext>
              </a:extLst>
            </p:cNvPr>
            <p:cNvSpPr/>
            <p:nvPr/>
          </p:nvSpPr>
          <p:spPr>
            <a:xfrm>
              <a:off x="1688137" y="1350387"/>
              <a:ext cx="1219826" cy="12198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812B51-2996-4954-872F-C4641D0159B8}"/>
              </a:ext>
            </a:extLst>
          </p:cNvPr>
          <p:cNvGrpSpPr/>
          <p:nvPr/>
        </p:nvGrpSpPr>
        <p:grpSpPr>
          <a:xfrm>
            <a:off x="4141386" y="1608668"/>
            <a:ext cx="3657600" cy="3835822"/>
            <a:chOff x="4199203" y="1350387"/>
            <a:chExt cx="3657600" cy="383582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FCD2DB8-5AF2-48F7-85EB-259AC80ADAA0}"/>
                </a:ext>
              </a:extLst>
            </p:cNvPr>
            <p:cNvGrpSpPr/>
            <p:nvPr/>
          </p:nvGrpSpPr>
          <p:grpSpPr>
            <a:xfrm>
              <a:off x="4199203" y="2092868"/>
              <a:ext cx="3657600" cy="3093341"/>
              <a:chOff x="406400" y="3113536"/>
              <a:chExt cx="3078711" cy="269975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F945487-CA96-4AE6-9CBC-3767A697A69E}"/>
                  </a:ext>
                </a:extLst>
              </p:cNvPr>
              <p:cNvSpPr/>
              <p:nvPr/>
            </p:nvSpPr>
            <p:spPr>
              <a:xfrm>
                <a:off x="406400" y="4009335"/>
                <a:ext cx="3078711" cy="16497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426C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Perform basic analysis on the file, and try to find any potential errors or edge cases it may have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33649E-4A0F-4848-B056-22FC0958B5D8}"/>
                  </a:ext>
                </a:extLst>
              </p:cNvPr>
              <p:cNvSpPr txBox="1"/>
              <p:nvPr/>
            </p:nvSpPr>
            <p:spPr>
              <a:xfrm>
                <a:off x="406400" y="3113536"/>
                <a:ext cx="3078711" cy="895798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bIns="182880" rtlCol="0" anchor="b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Analyze Files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E9318A3-D966-4CA2-8C5C-F4FF69D6F967}"/>
                  </a:ext>
                </a:extLst>
              </p:cNvPr>
              <p:cNvSpPr txBox="1"/>
              <p:nvPr/>
            </p:nvSpPr>
            <p:spPr>
              <a:xfrm>
                <a:off x="406400" y="5659123"/>
                <a:ext cx="3078711" cy="154172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8C23252-D0D8-4110-AA7E-1E38DD5ABD24}"/>
                </a:ext>
              </a:extLst>
            </p:cNvPr>
            <p:cNvSpPr/>
            <p:nvPr/>
          </p:nvSpPr>
          <p:spPr>
            <a:xfrm>
              <a:off x="5472488" y="1350387"/>
              <a:ext cx="1219826" cy="12198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B30739D-3AFF-3744-8A52-1CFAA332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86" y="558658"/>
            <a:ext cx="11352107" cy="660400"/>
          </a:xfrm>
        </p:spPr>
        <p:txBody>
          <a:bodyPr/>
          <a:lstStyle/>
          <a:p>
            <a:r>
              <a:rPr lang="en-US" dirty="0"/>
              <a:t>Month 2</a:t>
            </a:r>
          </a:p>
        </p:txBody>
      </p:sp>
      <p:pic>
        <p:nvPicPr>
          <p:cNvPr id="9" name="Graphic 8" descr="Open folder">
            <a:extLst>
              <a:ext uri="{FF2B5EF4-FFF2-40B4-BE49-F238E27FC236}">
                <a16:creationId xmlns:a16="http://schemas.microsoft.com/office/drawing/2014/main" id="{8093F7C4-9B61-37E5-1B38-1002070E5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3542" y="1761381"/>
            <a:ext cx="914400" cy="914400"/>
          </a:xfrm>
          <a:prstGeom prst="rect">
            <a:avLst/>
          </a:prstGeom>
        </p:spPr>
      </p:pic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433F8E23-50B7-88D1-19E5-34053D044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0586" y="1813505"/>
            <a:ext cx="914400" cy="914400"/>
          </a:xfrm>
          <a:prstGeom prst="rect">
            <a:avLst/>
          </a:prstGeom>
        </p:spPr>
      </p:pic>
      <p:pic>
        <p:nvPicPr>
          <p:cNvPr id="3" name="Graphic 2" descr="Statistics">
            <a:extLst>
              <a:ext uri="{FF2B5EF4-FFF2-40B4-BE49-F238E27FC236}">
                <a16:creationId xmlns:a16="http://schemas.microsoft.com/office/drawing/2014/main" id="{E9A9FC40-F9D5-63B7-8A04-0095B83CA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7384" y="17943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1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97B23F-BE29-4428-A931-CEBF36025A3B}"/>
              </a:ext>
            </a:extLst>
          </p:cNvPr>
          <p:cNvGrpSpPr/>
          <p:nvPr/>
        </p:nvGrpSpPr>
        <p:grpSpPr>
          <a:xfrm>
            <a:off x="7798986" y="1608668"/>
            <a:ext cx="3657600" cy="3835822"/>
            <a:chOff x="7965600" y="1350387"/>
            <a:chExt cx="3657600" cy="383582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94ACE13-B0F5-461A-809C-970DAEC181CF}"/>
                </a:ext>
              </a:extLst>
            </p:cNvPr>
            <p:cNvGrpSpPr/>
            <p:nvPr/>
          </p:nvGrpSpPr>
          <p:grpSpPr>
            <a:xfrm>
              <a:off x="7965600" y="2092868"/>
              <a:ext cx="3657600" cy="3093341"/>
              <a:chOff x="406400" y="3113536"/>
              <a:chExt cx="3078711" cy="269975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C0EAEB-424B-42DB-9A0F-6380493DE305}"/>
                  </a:ext>
                </a:extLst>
              </p:cNvPr>
              <p:cNvSpPr/>
              <p:nvPr/>
            </p:nvSpPr>
            <p:spPr>
              <a:xfrm>
                <a:off x="406400" y="4009335"/>
                <a:ext cx="3078711" cy="1649788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426C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Learn about best practices with writing APIs and DTOs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81D234B-573C-4B4A-81D5-DA64B6A587DE}"/>
                  </a:ext>
                </a:extLst>
              </p:cNvPr>
              <p:cNvSpPr txBox="1"/>
              <p:nvPr/>
            </p:nvSpPr>
            <p:spPr>
              <a:xfrm>
                <a:off x="406400" y="3113536"/>
                <a:ext cx="3078711" cy="89579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bIns="182880" rtlCol="0" anchor="b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Learning about APIs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6E7698-C5DD-488F-AD23-FBB334FC4923}"/>
                  </a:ext>
                </a:extLst>
              </p:cNvPr>
              <p:cNvSpPr txBox="1"/>
              <p:nvPr/>
            </p:nvSpPr>
            <p:spPr>
              <a:xfrm>
                <a:off x="406400" y="5659123"/>
                <a:ext cx="3078711" cy="15417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2A3C4B3-FFA8-4179-9026-6890DD671268}"/>
                </a:ext>
              </a:extLst>
            </p:cNvPr>
            <p:cNvSpPr/>
            <p:nvPr/>
          </p:nvSpPr>
          <p:spPr>
            <a:xfrm>
              <a:off x="9159930" y="1350387"/>
              <a:ext cx="1219826" cy="12198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F02F63-F479-46F5-9112-8CF982744715}"/>
              </a:ext>
            </a:extLst>
          </p:cNvPr>
          <p:cNvGrpSpPr/>
          <p:nvPr/>
        </p:nvGrpSpPr>
        <p:grpSpPr>
          <a:xfrm>
            <a:off x="483786" y="1608668"/>
            <a:ext cx="3657600" cy="3835822"/>
            <a:chOff x="406295" y="1350387"/>
            <a:chExt cx="3657600" cy="383582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C63D699-0F2C-430F-86AE-4D39F45B8F6B}"/>
                </a:ext>
              </a:extLst>
            </p:cNvPr>
            <p:cNvGrpSpPr/>
            <p:nvPr/>
          </p:nvGrpSpPr>
          <p:grpSpPr>
            <a:xfrm>
              <a:off x="406295" y="2092868"/>
              <a:ext cx="3657600" cy="3093341"/>
              <a:chOff x="403456" y="3113536"/>
              <a:chExt cx="3078711" cy="269975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93F616E-7F06-4676-99B2-A0494E41E454}"/>
                  </a:ext>
                </a:extLst>
              </p:cNvPr>
              <p:cNvSpPr/>
              <p:nvPr/>
            </p:nvSpPr>
            <p:spPr>
              <a:xfrm>
                <a:off x="403456" y="4009335"/>
                <a:ext cx="3078711" cy="164978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426C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Write API calls for Forecasting Page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8A41055-BA48-4DB8-8B04-D9E1E185E6F9}"/>
                  </a:ext>
                </a:extLst>
              </p:cNvPr>
              <p:cNvSpPr txBox="1"/>
              <p:nvPr/>
            </p:nvSpPr>
            <p:spPr>
              <a:xfrm>
                <a:off x="403456" y="3113536"/>
                <a:ext cx="3078711" cy="895798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bIns="182880" rtlCol="0" anchor="b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Writing API for Forecasting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9562B7-126B-432E-B10B-0D24E9FC1627}"/>
                  </a:ext>
                </a:extLst>
              </p:cNvPr>
              <p:cNvSpPr txBox="1"/>
              <p:nvPr/>
            </p:nvSpPr>
            <p:spPr>
              <a:xfrm>
                <a:off x="403456" y="5659123"/>
                <a:ext cx="3078711" cy="154172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0EEF305-49FB-41B2-B84B-5B60FA985683}"/>
                </a:ext>
              </a:extLst>
            </p:cNvPr>
            <p:cNvSpPr/>
            <p:nvPr/>
          </p:nvSpPr>
          <p:spPr>
            <a:xfrm>
              <a:off x="1688137" y="1350387"/>
              <a:ext cx="1219826" cy="12198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812B51-2996-4954-872F-C4641D0159B8}"/>
              </a:ext>
            </a:extLst>
          </p:cNvPr>
          <p:cNvGrpSpPr/>
          <p:nvPr/>
        </p:nvGrpSpPr>
        <p:grpSpPr>
          <a:xfrm>
            <a:off x="4141386" y="1608668"/>
            <a:ext cx="3657600" cy="3835822"/>
            <a:chOff x="4199203" y="1350387"/>
            <a:chExt cx="3657600" cy="383582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FCD2DB8-5AF2-48F7-85EB-259AC80ADAA0}"/>
                </a:ext>
              </a:extLst>
            </p:cNvPr>
            <p:cNvGrpSpPr/>
            <p:nvPr/>
          </p:nvGrpSpPr>
          <p:grpSpPr>
            <a:xfrm>
              <a:off x="4199203" y="2092868"/>
              <a:ext cx="3657600" cy="3093341"/>
              <a:chOff x="406400" y="3113536"/>
              <a:chExt cx="3078711" cy="269975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F945487-CA96-4AE6-9CBC-3767A697A69E}"/>
                  </a:ext>
                </a:extLst>
              </p:cNvPr>
              <p:cNvSpPr/>
              <p:nvPr/>
            </p:nvSpPr>
            <p:spPr>
              <a:xfrm>
                <a:off x="406400" y="4009335"/>
                <a:ext cx="3078711" cy="16497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426C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Try to fix logical inconsistencies in entire file to dB workflow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33649E-4A0F-4848-B056-22FC0958B5D8}"/>
                  </a:ext>
                </a:extLst>
              </p:cNvPr>
              <p:cNvSpPr txBox="1"/>
              <p:nvPr/>
            </p:nvSpPr>
            <p:spPr>
              <a:xfrm>
                <a:off x="406400" y="3113536"/>
                <a:ext cx="3078711" cy="895798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bIns="182880" rtlCol="0" anchor="b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File Processing workflow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E9318A3-D966-4CA2-8C5C-F4FF69D6F967}"/>
                  </a:ext>
                </a:extLst>
              </p:cNvPr>
              <p:cNvSpPr txBox="1"/>
              <p:nvPr/>
            </p:nvSpPr>
            <p:spPr>
              <a:xfrm>
                <a:off x="406400" y="5659123"/>
                <a:ext cx="3078711" cy="154172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8C23252-D0D8-4110-AA7E-1E38DD5ABD24}"/>
                </a:ext>
              </a:extLst>
            </p:cNvPr>
            <p:cNvSpPr/>
            <p:nvPr/>
          </p:nvSpPr>
          <p:spPr>
            <a:xfrm>
              <a:off x="5472488" y="1350387"/>
              <a:ext cx="1219826" cy="12198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B30739D-3AFF-3744-8A52-1CFAA332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86" y="558658"/>
            <a:ext cx="11352107" cy="660400"/>
          </a:xfrm>
        </p:spPr>
        <p:txBody>
          <a:bodyPr/>
          <a:lstStyle/>
          <a:p>
            <a:r>
              <a:rPr lang="en-US" dirty="0"/>
              <a:t>Month 3</a:t>
            </a:r>
          </a:p>
        </p:txBody>
      </p:sp>
      <p:pic>
        <p:nvPicPr>
          <p:cNvPr id="5" name="Graphic 4" descr="Web design">
            <a:extLst>
              <a:ext uri="{FF2B5EF4-FFF2-40B4-BE49-F238E27FC236}">
                <a16:creationId xmlns:a16="http://schemas.microsoft.com/office/drawing/2014/main" id="{9F421D81-D57B-E7B2-D1C7-1AA54DB3E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8341" y="1801905"/>
            <a:ext cx="914400" cy="914400"/>
          </a:xfrm>
          <a:prstGeom prst="rect">
            <a:avLst/>
          </a:prstGeom>
        </p:spPr>
      </p:pic>
      <p:pic>
        <p:nvPicPr>
          <p:cNvPr id="6" name="Graphic 5" descr="Web design">
            <a:extLst>
              <a:ext uri="{FF2B5EF4-FFF2-40B4-BE49-F238E27FC236}">
                <a16:creationId xmlns:a16="http://schemas.microsoft.com/office/drawing/2014/main" id="{8BCF404B-B22E-8C5C-A3B2-793C4B630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0586" y="1761381"/>
            <a:ext cx="914400" cy="914400"/>
          </a:xfrm>
          <a:prstGeom prst="rect">
            <a:avLst/>
          </a:prstGeom>
        </p:spPr>
      </p:pic>
      <p:pic>
        <p:nvPicPr>
          <p:cNvPr id="8" name="Graphic 7" descr="Workflow">
            <a:extLst>
              <a:ext uri="{FF2B5EF4-FFF2-40B4-BE49-F238E27FC236}">
                <a16:creationId xmlns:a16="http://schemas.microsoft.com/office/drawing/2014/main" id="{9D1E2B8A-D47E-ABEF-CCD9-14C98350E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7384" y="17613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97B23F-BE29-4428-A931-CEBF36025A3B}"/>
              </a:ext>
            </a:extLst>
          </p:cNvPr>
          <p:cNvGrpSpPr/>
          <p:nvPr/>
        </p:nvGrpSpPr>
        <p:grpSpPr>
          <a:xfrm>
            <a:off x="7798986" y="1608668"/>
            <a:ext cx="3657600" cy="3835822"/>
            <a:chOff x="7965600" y="1350387"/>
            <a:chExt cx="3657600" cy="383582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94ACE13-B0F5-461A-809C-970DAEC181CF}"/>
                </a:ext>
              </a:extLst>
            </p:cNvPr>
            <p:cNvGrpSpPr/>
            <p:nvPr/>
          </p:nvGrpSpPr>
          <p:grpSpPr>
            <a:xfrm>
              <a:off x="7965600" y="2092868"/>
              <a:ext cx="3657600" cy="3093341"/>
              <a:chOff x="406400" y="3113536"/>
              <a:chExt cx="3078711" cy="269975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C0EAEB-424B-42DB-9A0F-6380493DE305}"/>
                  </a:ext>
                </a:extLst>
              </p:cNvPr>
              <p:cNvSpPr/>
              <p:nvPr/>
            </p:nvSpPr>
            <p:spPr>
              <a:xfrm>
                <a:off x="406400" y="4009335"/>
                <a:ext cx="3078711" cy="1649788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srgbClr val="20426C"/>
                    </a:solidFill>
                    <a:latin typeface="Verdana"/>
                  </a:rPr>
                  <a:t>Angular code practices, CSS, and frontend methodologies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81D234B-573C-4B4A-81D5-DA64B6A587DE}"/>
                  </a:ext>
                </a:extLst>
              </p:cNvPr>
              <p:cNvSpPr txBox="1"/>
              <p:nvPr/>
            </p:nvSpPr>
            <p:spPr>
              <a:xfrm>
                <a:off x="406400" y="3113536"/>
                <a:ext cx="3078711" cy="89579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bIns="182880" rtlCol="0" anchor="b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Learning UI code practices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6E7698-C5DD-488F-AD23-FBB334FC4923}"/>
                  </a:ext>
                </a:extLst>
              </p:cNvPr>
              <p:cNvSpPr txBox="1"/>
              <p:nvPr/>
            </p:nvSpPr>
            <p:spPr>
              <a:xfrm>
                <a:off x="406400" y="5659123"/>
                <a:ext cx="3078711" cy="15417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2A3C4B3-FFA8-4179-9026-6890DD671268}"/>
                </a:ext>
              </a:extLst>
            </p:cNvPr>
            <p:cNvSpPr/>
            <p:nvPr/>
          </p:nvSpPr>
          <p:spPr>
            <a:xfrm>
              <a:off x="9159930" y="1350387"/>
              <a:ext cx="1219826" cy="12198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F02F63-F479-46F5-9112-8CF982744715}"/>
              </a:ext>
            </a:extLst>
          </p:cNvPr>
          <p:cNvGrpSpPr/>
          <p:nvPr/>
        </p:nvGrpSpPr>
        <p:grpSpPr>
          <a:xfrm>
            <a:off x="466106" y="1315462"/>
            <a:ext cx="3666440" cy="4145624"/>
            <a:chOff x="406295" y="863944"/>
            <a:chExt cx="3666440" cy="414562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C63D699-0F2C-430F-86AE-4D39F45B8F6B}"/>
                </a:ext>
              </a:extLst>
            </p:cNvPr>
            <p:cNvGrpSpPr/>
            <p:nvPr/>
          </p:nvGrpSpPr>
          <p:grpSpPr>
            <a:xfrm>
              <a:off x="406295" y="1893750"/>
              <a:ext cx="3666440" cy="3115818"/>
              <a:chOff x="403456" y="2939753"/>
              <a:chExt cx="3086152" cy="271937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93F616E-7F06-4676-99B2-A0494E41E454}"/>
                  </a:ext>
                </a:extLst>
              </p:cNvPr>
              <p:cNvSpPr/>
              <p:nvPr/>
            </p:nvSpPr>
            <p:spPr>
              <a:xfrm>
                <a:off x="403456" y="3845360"/>
                <a:ext cx="3078711" cy="164978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426C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Write API calls for Pricing screen, along with cabin configuration screen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8A41055-BA48-4DB8-8B04-D9E1E185E6F9}"/>
                  </a:ext>
                </a:extLst>
              </p:cNvPr>
              <p:cNvSpPr txBox="1"/>
              <p:nvPr/>
            </p:nvSpPr>
            <p:spPr>
              <a:xfrm>
                <a:off x="403456" y="2939753"/>
                <a:ext cx="3078711" cy="895798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bIns="182880" rtlCol="0" anchor="b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Writing API for Pricing</a:t>
                </a:r>
              </a:p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And Configuration screen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9562B7-126B-432E-B10B-0D24E9FC1627}"/>
                  </a:ext>
                </a:extLst>
              </p:cNvPr>
              <p:cNvSpPr txBox="1"/>
              <p:nvPr/>
            </p:nvSpPr>
            <p:spPr>
              <a:xfrm>
                <a:off x="410897" y="5504957"/>
                <a:ext cx="3078711" cy="154172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0EEF305-49FB-41B2-B84B-5B60FA985683}"/>
                </a:ext>
              </a:extLst>
            </p:cNvPr>
            <p:cNvSpPr/>
            <p:nvPr/>
          </p:nvSpPr>
          <p:spPr>
            <a:xfrm>
              <a:off x="1606354" y="863944"/>
              <a:ext cx="1219826" cy="12198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812B51-2996-4954-872F-C4641D0159B8}"/>
              </a:ext>
            </a:extLst>
          </p:cNvPr>
          <p:cNvGrpSpPr/>
          <p:nvPr/>
        </p:nvGrpSpPr>
        <p:grpSpPr>
          <a:xfrm>
            <a:off x="4141386" y="1608668"/>
            <a:ext cx="3657600" cy="3835822"/>
            <a:chOff x="4199203" y="1350387"/>
            <a:chExt cx="3657600" cy="383582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FCD2DB8-5AF2-48F7-85EB-259AC80ADAA0}"/>
                </a:ext>
              </a:extLst>
            </p:cNvPr>
            <p:cNvGrpSpPr/>
            <p:nvPr/>
          </p:nvGrpSpPr>
          <p:grpSpPr>
            <a:xfrm>
              <a:off x="4199203" y="2092868"/>
              <a:ext cx="3657600" cy="3093341"/>
              <a:chOff x="406400" y="3113536"/>
              <a:chExt cx="3078711" cy="269975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F945487-CA96-4AE6-9CBC-3767A697A69E}"/>
                  </a:ext>
                </a:extLst>
              </p:cNvPr>
              <p:cNvSpPr/>
              <p:nvPr/>
            </p:nvSpPr>
            <p:spPr>
              <a:xfrm>
                <a:off x="406400" y="4009335"/>
                <a:ext cx="3078711" cy="16497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426C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Writing a new screen – cabin configuration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33649E-4A0F-4848-B056-22FC0958B5D8}"/>
                  </a:ext>
                </a:extLst>
              </p:cNvPr>
              <p:cNvSpPr txBox="1"/>
              <p:nvPr/>
            </p:nvSpPr>
            <p:spPr>
              <a:xfrm>
                <a:off x="406400" y="3113536"/>
                <a:ext cx="3078711" cy="895798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bIns="182880" rtlCol="0" anchor="b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Working on UI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E9318A3-D966-4CA2-8C5C-F4FF69D6F967}"/>
                  </a:ext>
                </a:extLst>
              </p:cNvPr>
              <p:cNvSpPr txBox="1"/>
              <p:nvPr/>
            </p:nvSpPr>
            <p:spPr>
              <a:xfrm>
                <a:off x="406400" y="5659123"/>
                <a:ext cx="3078711" cy="154172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8C23252-D0D8-4110-AA7E-1E38DD5ABD24}"/>
                </a:ext>
              </a:extLst>
            </p:cNvPr>
            <p:cNvSpPr/>
            <p:nvPr/>
          </p:nvSpPr>
          <p:spPr>
            <a:xfrm>
              <a:off x="5472488" y="1350387"/>
              <a:ext cx="1219826" cy="12198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B30739D-3AFF-3744-8A52-1CFAA332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86" y="558658"/>
            <a:ext cx="11352107" cy="660400"/>
          </a:xfrm>
        </p:spPr>
        <p:txBody>
          <a:bodyPr/>
          <a:lstStyle/>
          <a:p>
            <a:r>
              <a:rPr lang="en-US" dirty="0"/>
              <a:t>Month 4</a:t>
            </a:r>
          </a:p>
        </p:txBody>
      </p:sp>
      <p:pic>
        <p:nvPicPr>
          <p:cNvPr id="5" name="Graphic 4" descr="Web design">
            <a:extLst>
              <a:ext uri="{FF2B5EF4-FFF2-40B4-BE49-F238E27FC236}">
                <a16:creationId xmlns:a16="http://schemas.microsoft.com/office/drawing/2014/main" id="{9F421D81-D57B-E7B2-D1C7-1AA54DB3E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7706" y="1468175"/>
            <a:ext cx="914400" cy="914400"/>
          </a:xfrm>
          <a:prstGeom prst="rect">
            <a:avLst/>
          </a:prstGeom>
        </p:spPr>
      </p:pic>
      <p:pic>
        <p:nvPicPr>
          <p:cNvPr id="6" name="Graphic 5" descr="Web design">
            <a:extLst>
              <a:ext uri="{FF2B5EF4-FFF2-40B4-BE49-F238E27FC236}">
                <a16:creationId xmlns:a16="http://schemas.microsoft.com/office/drawing/2014/main" id="{8BCF404B-B22E-8C5C-A3B2-793C4B630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0586" y="1761381"/>
            <a:ext cx="914400" cy="914400"/>
          </a:xfrm>
          <a:prstGeom prst="rect">
            <a:avLst/>
          </a:prstGeom>
        </p:spPr>
      </p:pic>
      <p:pic>
        <p:nvPicPr>
          <p:cNvPr id="8" name="Graphic 7" descr="Workflow">
            <a:extLst>
              <a:ext uri="{FF2B5EF4-FFF2-40B4-BE49-F238E27FC236}">
                <a16:creationId xmlns:a16="http://schemas.microsoft.com/office/drawing/2014/main" id="{9D1E2B8A-D47E-ABEF-CCD9-14C98350E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7384" y="17613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2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3F4163-ADA1-4A6A-A5C5-FF03FF63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and Applications Used</a:t>
            </a:r>
          </a:p>
        </p:txBody>
      </p:sp>
      <p:pic>
        <p:nvPicPr>
          <p:cNvPr id="3074" name="Picture 2" descr="We develop solutions based on Java - Edge1S">
            <a:extLst>
              <a:ext uri="{FF2B5EF4-FFF2-40B4-BE49-F238E27FC236}">
                <a16:creationId xmlns:a16="http://schemas.microsoft.com/office/drawing/2014/main" id="{DEB1CE8C-7751-3992-B69F-F1EEB16D8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70511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cker for local web development, introduction: why should you care? —  osteel's blog">
            <a:extLst>
              <a:ext uri="{FF2B5EF4-FFF2-40B4-BE49-F238E27FC236}">
                <a16:creationId xmlns:a16="http://schemas.microsoft.com/office/drawing/2014/main" id="{0F3E6F11-7CF2-E60D-EBFF-BE6003574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082" y="3278014"/>
            <a:ext cx="3223967" cy="168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at is Intellij IDEA - A Comprehensive Guide">
            <a:extLst>
              <a:ext uri="{FF2B5EF4-FFF2-40B4-BE49-F238E27FC236}">
                <a16:creationId xmlns:a16="http://schemas.microsoft.com/office/drawing/2014/main" id="{F9242DF8-A812-4F56-616F-ACADBC9B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49" y="3269083"/>
            <a:ext cx="3000082" cy="168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GitHub? Definition, Uses ...">
            <a:extLst>
              <a:ext uri="{FF2B5EF4-FFF2-40B4-BE49-F238E27FC236}">
                <a16:creationId xmlns:a16="http://schemas.microsoft.com/office/drawing/2014/main" id="{548A615C-D3F6-B617-FFE1-C66339208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536" y="3299229"/>
            <a:ext cx="26955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hat is Spring Boot and use cases of Spring Boot? - DevOpsSchool.com">
            <a:extLst>
              <a:ext uri="{FF2B5EF4-FFF2-40B4-BE49-F238E27FC236}">
                <a16:creationId xmlns:a16="http://schemas.microsoft.com/office/drawing/2014/main" id="{BCE31F50-C1AD-9F56-9DEF-C00B8EDE8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42" y="660400"/>
            <a:ext cx="3418788" cy="192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ngular — Basic to Advance — Every Concept Explained! — part 1 | by Rushabh  Dabhade | Medium">
            <a:extLst>
              <a:ext uri="{FF2B5EF4-FFF2-40B4-BE49-F238E27FC236}">
                <a16:creationId xmlns:a16="http://schemas.microsoft.com/office/drawing/2014/main" id="{5CD00899-802C-A848-C2A5-3B13C589D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460" y="660400"/>
            <a:ext cx="3948996" cy="197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302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RIOR - Content">
  <a:themeElements>
    <a:clrScheme name="IDeaS">
      <a:dk1>
        <a:srgbClr val="7A7B7E"/>
      </a:dk1>
      <a:lt1>
        <a:srgbClr val="FFFFFF"/>
      </a:lt1>
      <a:dk2>
        <a:srgbClr val="0077C8"/>
      </a:dk2>
      <a:lt2>
        <a:srgbClr val="DDDDDA"/>
      </a:lt2>
      <a:accent1>
        <a:srgbClr val="00B5E2"/>
      </a:accent1>
      <a:accent2>
        <a:srgbClr val="E4002B"/>
      </a:accent2>
      <a:accent3>
        <a:srgbClr val="78BE20"/>
      </a:accent3>
      <a:accent4>
        <a:srgbClr val="FF6A13"/>
      </a:accent4>
      <a:accent5>
        <a:srgbClr val="FFB81C"/>
      </a:accent5>
      <a:accent6>
        <a:srgbClr val="20426C"/>
      </a:accent6>
      <a:hlink>
        <a:srgbClr val="0077C8"/>
      </a:hlink>
      <a:folHlink>
        <a:srgbClr val="0077C8"/>
      </a:folHlink>
    </a:clrScheme>
    <a:fontScheme name="IDeaS">
      <a:majorFont>
        <a:latin typeface="Rockwel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eaS 2018" id="{F89E3E86-8B91-A84B-AC73-4F2D3673DE5F}" vid="{919E7D89-206C-544D-8D67-A6E8085EBE3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768</Words>
  <Application>Microsoft Office PowerPoint</Application>
  <PresentationFormat>Widescreen</PresentationFormat>
  <Paragraphs>119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Rockwell</vt:lpstr>
      <vt:lpstr>Segoe UI</vt:lpstr>
      <vt:lpstr>Verdana</vt:lpstr>
      <vt:lpstr>Verdana Regular</vt:lpstr>
      <vt:lpstr>Office Theme</vt:lpstr>
      <vt:lpstr>INTERIOR - Content</vt:lpstr>
      <vt:lpstr>End Term Presentation – Cruise RMS</vt:lpstr>
      <vt:lpstr>Agenda </vt:lpstr>
      <vt:lpstr>Theoritical Backgroudn</vt:lpstr>
      <vt:lpstr>Cruise RMS</vt:lpstr>
      <vt:lpstr>Tasks Completed Till Date – Month 1</vt:lpstr>
      <vt:lpstr>Month 2</vt:lpstr>
      <vt:lpstr>Month 3</vt:lpstr>
      <vt:lpstr>Month 4</vt:lpstr>
      <vt:lpstr>Software and Applications Used</vt:lpstr>
      <vt:lpstr>PowerPoint Presentation</vt:lpstr>
      <vt:lpstr>PowerPoint Presentation</vt:lpstr>
      <vt:lpstr>PowerPoint Presentation</vt:lpstr>
      <vt:lpstr>PowerPoint Presentation</vt:lpstr>
      <vt:lpstr>Data Collection and Analysis</vt:lpstr>
      <vt:lpstr>PowerPoint Presentation</vt:lpstr>
      <vt:lpstr>Working Methodology</vt:lpstr>
      <vt:lpstr>Key Suggestions</vt:lpstr>
      <vt:lpstr>Technical Learnings</vt:lpstr>
      <vt:lpstr>Technical Learnings</vt:lpstr>
      <vt:lpstr>Personal Learnings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 Term Presentation</dc:title>
  <dc:creator>Krishnaraj Thadesar</dc:creator>
  <cp:lastModifiedBy>Krishnaraj Thadesar</cp:lastModifiedBy>
  <cp:revision>5</cp:revision>
  <dcterms:created xsi:type="dcterms:W3CDTF">2024-09-18T19:52:36Z</dcterms:created>
  <dcterms:modified xsi:type="dcterms:W3CDTF">2024-11-14T19:34:46Z</dcterms:modified>
</cp:coreProperties>
</file>